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43" r:id="rId2"/>
    <p:sldId id="336" r:id="rId3"/>
    <p:sldId id="318" r:id="rId4"/>
    <p:sldId id="319" r:id="rId5"/>
    <p:sldId id="337" r:id="rId6"/>
    <p:sldId id="339" r:id="rId7"/>
    <p:sldId id="338" r:id="rId8"/>
    <p:sldId id="341" r:id="rId9"/>
    <p:sldId id="340" r:id="rId10"/>
    <p:sldId id="309" r:id="rId11"/>
    <p:sldId id="316" r:id="rId12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79C7"/>
    <a:srgbClr val="BD4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713" autoAdjust="0"/>
  </p:normalViewPr>
  <p:slideViewPr>
    <p:cSldViewPr>
      <p:cViewPr>
        <p:scale>
          <a:sx n="95" d="100"/>
          <a:sy n="95" d="100"/>
        </p:scale>
        <p:origin x="-12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Количество</a:t>
            </a:r>
            <a:r>
              <a:rPr lang="ru-RU" baseline="0" dirty="0" smtClean="0"/>
              <a:t> проведенных проверок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61563112705787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830389828127453E-3"/>
                  <c:y val="-2.4840745394486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879872851593173E-3"/>
                  <c:y val="0.228534857629277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1 полуг. 2018</c:v>
                </c:pt>
                <c:pt idx="1">
                  <c:v>1 полуг. 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164</c:v>
                </c:pt>
                <c:pt idx="1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Внеплановые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491169484382358E-2"/>
                  <c:y val="0.13898256011519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660779656254906E-2"/>
                  <c:y val="0.128901246184927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3727923710955904E-3"/>
                  <c:y val="0.154012621445817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1 полуг. 2018</c:v>
                </c:pt>
                <c:pt idx="1">
                  <c:v>1 полуг. 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1572</c:v>
                </c:pt>
                <c:pt idx="1">
                  <c:v>1333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34656768"/>
        <c:axId val="134658304"/>
        <c:axId val="0"/>
      </c:bar3DChart>
      <c:catAx>
        <c:axId val="134656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4658304"/>
        <c:crosses val="autoZero"/>
        <c:auto val="1"/>
        <c:lblAlgn val="ctr"/>
        <c:lblOffset val="100"/>
        <c:noMultiLvlLbl val="0"/>
      </c:catAx>
      <c:valAx>
        <c:axId val="1346583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46567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0632466456895069"/>
          <c:y val="0.92980115356365389"/>
          <c:w val="0.38735067086209884"/>
          <c:h val="6.492203355366868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273330417031208E-2"/>
          <c:y val="0.10981434007914463"/>
          <c:w val="0.56634611645766497"/>
          <c:h val="0.810331259489686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Поступило обращений граждан: 1446</c:v>
                </c:pt>
              </c:strCache>
            </c:strRef>
          </c:tx>
          <c:dLbls>
            <c:dLbl>
              <c:idx val="0"/>
              <c:layout>
                <c:manualLayout>
                  <c:x val="0.14506075629435208"/>
                  <c:y val="3.25788933785118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9791362885194912E-2"/>
                  <c:y val="9.35661342955579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9.6121561193739671E-2"/>
                  <c:y val="1.1622824897750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4799103237095362"/>
                  <c:y val="-0.248997419362178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 - по оплате труда</c:v>
                </c:pt>
                <c:pt idx="1">
                  <c:v>- по оформлению трудовых отношений</c:v>
                </c:pt>
                <c:pt idx="2">
                  <c:v> - по охране труда</c:v>
                </c:pt>
                <c:pt idx="3">
                  <c:v>- по другим вопросам</c:v>
                </c:pt>
              </c:strCache>
            </c:strRef>
          </c:cat>
          <c:val>
            <c:numRef>
              <c:f>Лист1!$B$2:$B$5</c:f>
              <c:numCache>
                <c:formatCode>0</c:formatCode>
                <c:ptCount val="4"/>
                <c:pt idx="0">
                  <c:v>787</c:v>
                </c:pt>
                <c:pt idx="1">
                  <c:v>263</c:v>
                </c:pt>
                <c:pt idx="2">
                  <c:v>133</c:v>
                </c:pt>
                <c:pt idx="3">
                  <c:v>430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123845630407315"/>
          <c:y val="0.21099842810525057"/>
          <c:w val="0.3633294449304949"/>
          <c:h val="0.5941814296468072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accent1"/>
                </a:solidFill>
              </a:defRPr>
            </a:pPr>
            <a:r>
              <a:rPr lang="ru-RU" dirty="0">
                <a:solidFill>
                  <a:schemeClr val="accent1"/>
                </a:solidFill>
              </a:rPr>
              <a:t>Анализ </a:t>
            </a:r>
            <a:r>
              <a:rPr lang="ru-RU" dirty="0" smtClean="0">
                <a:solidFill>
                  <a:schemeClr val="accent1"/>
                </a:solidFill>
              </a:rPr>
              <a:t>выявленных </a:t>
            </a:r>
            <a:r>
              <a:rPr lang="ru-RU" dirty="0">
                <a:solidFill>
                  <a:schemeClr val="accent1"/>
                </a:solidFill>
              </a:rPr>
              <a:t>нарушений  требований трудового законодательства </a:t>
            </a:r>
            <a:r>
              <a:rPr lang="ru-RU" dirty="0" smtClean="0">
                <a:solidFill>
                  <a:schemeClr val="accent1"/>
                </a:solidFill>
              </a:rPr>
              <a:t>за </a:t>
            </a:r>
            <a:r>
              <a:rPr lang="ru-RU" dirty="0" smtClean="0">
                <a:solidFill>
                  <a:schemeClr val="accent1"/>
                </a:solidFill>
              </a:rPr>
              <a:t>1 полугодие 2019 года</a:t>
            </a:r>
            <a:endParaRPr lang="ru-RU" dirty="0">
              <a:solidFill>
                <a:schemeClr val="accent1"/>
              </a:solidFill>
            </a:endParaRPr>
          </a:p>
        </c:rich>
      </c:tx>
      <c:layout/>
      <c:overlay val="0"/>
    </c:title>
    <c:autoTitleDeleted val="0"/>
    <c:view3D>
      <c:rotX val="30"/>
      <c:rotY val="21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040729598834876E-2"/>
          <c:y val="0.15033186577892174"/>
          <c:w val="0.63974373217790659"/>
          <c:h val="0.773217683790120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Анализ выявленных нарушений  требований трудового законодательства за I полугодие 2017 года</c:v>
                </c:pt>
              </c:strCache>
            </c:strRef>
          </c:tx>
          <c:explosion val="3"/>
          <c:dPt>
            <c:idx val="0"/>
            <c:bubble3D val="0"/>
          </c:dPt>
          <c:dPt>
            <c:idx val="1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9.3502272522424032E-2"/>
                  <c:y val="-0.1024545691370451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29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9252169225950209E-2"/>
                  <c:y val="0.1192193083655794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42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9832905125200674E-2"/>
                  <c:y val="-0.1442226620750417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9</a:t>
                    </a:r>
                    <a:r>
                      <a:rPr lang="en-US" sz="28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8431740886930741E-2"/>
                  <c:y val="-0.24658756816684943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>
                        <a:solidFill>
                          <a:schemeClr val="tx2">
                            <a:lumMod val="75000"/>
                          </a:schemeClr>
                        </a:solidFill>
                      </a:rPr>
                      <a:t>1</a:t>
                    </a:r>
                    <a:r>
                      <a:rPr lang="en-US" sz="2800" dirty="0" smtClean="0"/>
                      <a:t>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2655872817276346"/>
                  <c:y val="-9.06948626363877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Оплата труда 961</c:v>
                </c:pt>
                <c:pt idx="1">
                  <c:v>Охрана труда 1706</c:v>
                </c:pt>
                <c:pt idx="2">
                  <c:v>Оформление трудовых отношений  332</c:v>
                </c:pt>
                <c:pt idx="3">
                  <c:v>Другие вопросы 734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961</c:v>
                </c:pt>
                <c:pt idx="1">
                  <c:v>1706</c:v>
                </c:pt>
                <c:pt idx="2">
                  <c:v>332</c:v>
                </c:pt>
                <c:pt idx="3">
                  <c:v>734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7760601609372484"/>
          <c:y val="0.26562088629669994"/>
          <c:w val="0.29967121379380507"/>
          <c:h val="0.544194101452524"/>
        </c:manualLayout>
      </c:layout>
      <c:overlay val="0"/>
      <c:spPr>
        <a:ln>
          <a:noFill/>
        </a:ln>
      </c:spPr>
      <c:txPr>
        <a:bodyPr/>
        <a:lstStyle/>
        <a:p>
          <a:pPr>
            <a:lnSpc>
              <a:spcPts val="2160"/>
            </a:lnSpc>
            <a:defRPr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871370048231234E-2"/>
          <c:y val="7.2318233763865897E-2"/>
          <c:w val="0.89479089728842576"/>
          <c:h val="0.80741835672665019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Pt>
            <c:idx val="1"/>
            <c:bubble3D val="0"/>
            <c:spPr>
              <a:ln>
                <a:solidFill>
                  <a:srgbClr val="FF0000"/>
                </a:solidFill>
              </a:ln>
            </c:spPr>
          </c:dPt>
          <c:dPt>
            <c:idx val="2"/>
            <c:bubble3D val="0"/>
            <c:spPr>
              <a:ln>
                <a:solidFill>
                  <a:srgbClr val="FF0000"/>
                </a:solidFill>
              </a:ln>
            </c:spPr>
          </c:dPt>
          <c:dPt>
            <c:idx val="3"/>
            <c:bubble3D val="0"/>
            <c:spPr>
              <a:ln>
                <a:solidFill>
                  <a:srgbClr val="FF0000"/>
                </a:solidFill>
              </a:ln>
            </c:spPr>
          </c:dPt>
          <c:dLbls>
            <c:dLbl>
              <c:idx val="0"/>
              <c:layout>
                <c:manualLayout>
                  <c:x val="-6.8344322463581419E-3"/>
                  <c:y val="6.8915594133817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4.8240915893672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75494510861165E-2"/>
                  <c:y val="-4.4795136186981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dd/mm/yyyy</c:formatCode>
                <c:ptCount val="4"/>
                <c:pt idx="0">
                  <c:v>42551</c:v>
                </c:pt>
                <c:pt idx="1">
                  <c:v>42916</c:v>
                </c:pt>
                <c:pt idx="2">
                  <c:v>43281</c:v>
                </c:pt>
                <c:pt idx="3">
                  <c:v>43646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</c:v>
                </c:pt>
                <c:pt idx="1">
                  <c:v>48</c:v>
                </c:pt>
                <c:pt idx="2">
                  <c:v>191</c:v>
                </c:pt>
                <c:pt idx="3">
                  <c:v>272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691904"/>
        <c:axId val="80259712"/>
      </c:lineChart>
      <c:dateAx>
        <c:axId val="75691904"/>
        <c:scaling>
          <c:orientation val="minMax"/>
        </c:scaling>
        <c:delete val="1"/>
        <c:axPos val="b"/>
        <c:numFmt formatCode="dd/mm/yyyy" sourceLinked="1"/>
        <c:majorTickMark val="out"/>
        <c:minorTickMark val="none"/>
        <c:tickLblPos val="nextTo"/>
        <c:crossAx val="80259712"/>
        <c:crosses val="autoZero"/>
        <c:auto val="1"/>
        <c:lblOffset val="100"/>
        <c:baseTimeUnit val="years"/>
      </c:dateAx>
      <c:valAx>
        <c:axId val="80259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691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0.11106</cdr:x>
      <cdr:y>0.1649</cdr:y>
    </cdr:from>
    <cdr:to>
      <cdr:x>0.90628</cdr:x>
      <cdr:y>0.22722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95562" y="952649"/>
          <a:ext cx="7128792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2000" dirty="0" smtClean="0"/>
            <a:t>Всего выявлено </a:t>
          </a:r>
          <a:r>
            <a:rPr lang="ru-RU" sz="2000" dirty="0" smtClean="0"/>
            <a:t>3733 нарушения</a:t>
          </a:r>
          <a:endParaRPr lang="ru-RU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992" y="1"/>
            <a:ext cx="2972392" cy="499364"/>
          </a:xfrm>
          <a:prstGeom prst="rect">
            <a:avLst/>
          </a:prstGeom>
        </p:spPr>
        <p:txBody>
          <a:bodyPr vert="horz" lIns="92550" tIns="46275" rIns="92550" bIns="46275" rtlCol="0"/>
          <a:lstStyle>
            <a:lvl1pPr algn="r">
              <a:defRPr sz="1200"/>
            </a:lvl1pPr>
          </a:lstStyle>
          <a:p>
            <a:pPr>
              <a:defRPr/>
            </a:pPr>
            <a:fld id="{F9DCD02C-184E-421A-A71D-1D6E1B860C54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0" tIns="46275" rIns="92550" bIns="4627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317" y="4787177"/>
            <a:ext cx="5487370" cy="3916489"/>
          </a:xfrm>
          <a:prstGeom prst="rect">
            <a:avLst/>
          </a:prstGeom>
        </p:spPr>
        <p:txBody>
          <a:bodyPr vert="horz" lIns="92550" tIns="46275" rIns="92550" bIns="4627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911"/>
            <a:ext cx="2972393" cy="499364"/>
          </a:xfrm>
          <a:prstGeom prst="rect">
            <a:avLst/>
          </a:prstGeom>
        </p:spPr>
        <p:txBody>
          <a:bodyPr vert="horz" lIns="92550" tIns="46275" rIns="92550" bIns="462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992" y="9447911"/>
            <a:ext cx="2972392" cy="499364"/>
          </a:xfrm>
          <a:prstGeom prst="rect">
            <a:avLst/>
          </a:prstGeom>
        </p:spPr>
        <p:txBody>
          <a:bodyPr vert="horz" wrap="square" lIns="92550" tIns="46275" rIns="92550" bIns="4627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DE1A6E-05B6-407F-860C-0A5E0E495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51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8041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C18C14-2C87-42EB-BF95-2E3E57C77060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73788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7750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112E0-097E-4FE8-B75C-2A13B55C3409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5970-D556-4E07-90B7-DAD3E158A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620F3-8F48-42B7-8264-BD5CE54BB7B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39D4-C8B5-4485-8722-D970132A20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D4BE1-3CE3-48F2-B4CA-3911051D6A97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84DC5-DBE9-4898-8016-A360EC0CB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B9035-410C-4C37-9B7C-B40A20822F8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7BC4-9A57-4EEE-A626-2B673621F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9A3-9890-4A7A-9211-86BBA7051DCC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33817-E6A3-4D6D-8365-AB92EBAFF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4F25-469A-4E8E-A385-F6FF37935C44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F66C4-DCBE-4F0A-A312-09B58246E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E3E5-3DA4-43FB-8AC2-7BA4D1F1CE8A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85A8-2669-4604-B78E-3DA480CA2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CB243-58F9-4599-A078-2AAD00F785C6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A5521-EE29-4F7E-8A0F-4BD518842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8E8D-F34E-4922-96EA-F29BFBD724C7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1A15E-D5A9-4DA5-A5FA-11E4B4CA1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CE227-990D-47E5-8224-D13BD3183FD2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E020D-6F25-4058-ADE5-7DF64A8DD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275F-22BC-4ED4-AAE3-125869786A63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347A-EE00-4F26-8F2E-0772CB908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D3038C-A9FD-4DAD-998C-7110E8856AE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3533C3-188B-4C3B-873D-C9966C738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68313" y="1916113"/>
            <a:ext cx="8229600" cy="236855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Правоприменительная практика</a:t>
            </a:r>
            <a:b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полугодии 2019 года</a:t>
            </a:r>
            <a: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4"/>
          <p:cNvSpPr txBox="1">
            <a:spLocks noChangeArrowheads="1"/>
          </p:cNvSpPr>
          <p:nvPr/>
        </p:nvSpPr>
        <p:spPr bwMode="auto">
          <a:xfrm>
            <a:off x="250825" y="5013325"/>
            <a:ext cx="84978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Заместитель руководителя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Государственной инспекции труда </a:t>
            </a:r>
            <a:endParaRPr lang="ru-RU" altLang="ru-RU" b="1" i="1" dirty="0" smtClean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Ставропольском крае </a:t>
            </a:r>
            <a:endParaRPr lang="ru-RU" altLang="ru-RU" b="1" i="1" dirty="0" smtClean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Светлана Николаевна </a:t>
            </a:r>
            <a:r>
              <a:rPr lang="ru-RU" altLang="ru-RU" b="1" i="1" dirty="0" err="1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Будняк</a:t>
            </a:r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192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248752" y="19591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2176160" y="775155"/>
            <a:ext cx="4302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Несчастные </a:t>
            </a:r>
            <a:r>
              <a:rPr lang="ru-RU" sz="2400" b="1" dirty="0" smtClean="0">
                <a:solidFill>
                  <a:srgbClr val="FF0000"/>
                </a:solidFill>
              </a:rPr>
              <a:t>случаи в 2019 году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3" name="Группа 31"/>
          <p:cNvGrpSpPr/>
          <p:nvPr/>
        </p:nvGrpSpPr>
        <p:grpSpPr>
          <a:xfrm>
            <a:off x="827584" y="1249571"/>
            <a:ext cx="5968238" cy="3028382"/>
            <a:chOff x="224187" y="2353670"/>
            <a:chExt cx="5968238" cy="3099204"/>
          </a:xfrm>
        </p:grpSpPr>
        <p:pic>
          <p:nvPicPr>
            <p:cNvPr id="13" name="Picture 2"/>
            <p:cNvPicPr/>
            <p:nvPr/>
          </p:nvPicPr>
          <p:blipFill>
            <a:blip r:embed="rId7" cstate="print"/>
            <a:stretch/>
          </p:blipFill>
          <p:spPr>
            <a:xfrm flipH="1">
              <a:off x="3312047" y="2851274"/>
              <a:ext cx="2880378" cy="2599561"/>
            </a:xfrm>
            <a:prstGeom prst="rect">
              <a:avLst/>
            </a:prstGeom>
            <a:ln w="9360">
              <a:noFill/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</p:pic>
        <p:sp>
          <p:nvSpPr>
            <p:cNvPr id="15" name="TextBox 14"/>
            <p:cNvSpPr txBox="1"/>
            <p:nvPr/>
          </p:nvSpPr>
          <p:spPr>
            <a:xfrm>
              <a:off x="410633" y="2353670"/>
              <a:ext cx="2681668" cy="377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75000"/>
                    </a:schemeClr>
                  </a:solidFill>
                </a:rPr>
                <a:t>Количество  </a:t>
              </a:r>
              <a:r>
                <a:rPr lang="ru-RU" dirty="0" smtClean="0">
                  <a:solidFill>
                    <a:schemeClr val="tx2">
                      <a:lumMod val="75000"/>
                    </a:schemeClr>
                  </a:solidFill>
                </a:rPr>
                <a:t>НС</a:t>
              </a:r>
              <a:endParaRPr lang="ru-R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pic>
          <p:nvPicPr>
            <p:cNvPr id="34" name="Picture 2"/>
            <p:cNvPicPr/>
            <p:nvPr/>
          </p:nvPicPr>
          <p:blipFill>
            <a:blip r:embed="rId7" cstate="print"/>
            <a:stretch/>
          </p:blipFill>
          <p:spPr>
            <a:xfrm flipH="1">
              <a:off x="224187" y="2853314"/>
              <a:ext cx="2880378" cy="2599560"/>
            </a:xfrm>
            <a:prstGeom prst="rect">
              <a:avLst/>
            </a:prstGeom>
            <a:ln w="9360">
              <a:noFill/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</p:pic>
      </p:grpSp>
      <p:grpSp>
        <p:nvGrpSpPr>
          <p:cNvPr id="5" name="Группа 32"/>
          <p:cNvGrpSpPr/>
          <p:nvPr/>
        </p:nvGrpSpPr>
        <p:grpSpPr>
          <a:xfrm>
            <a:off x="3994780" y="2492897"/>
            <a:ext cx="2504334" cy="1501015"/>
            <a:chOff x="4444106" y="3806176"/>
            <a:chExt cx="2504334" cy="1559069"/>
          </a:xfrm>
        </p:grpSpPr>
        <p:sp>
          <p:nvSpPr>
            <p:cNvPr id="28" name="TextBox 27"/>
            <p:cNvSpPr txBox="1"/>
            <p:nvPr/>
          </p:nvSpPr>
          <p:spPr>
            <a:xfrm>
              <a:off x="4444106" y="4981628"/>
              <a:ext cx="652743" cy="38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2018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95697" y="4492948"/>
              <a:ext cx="652743" cy="38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2">
                      <a:lumMod val="75000"/>
                    </a:schemeClr>
                  </a:solidFill>
                </a:rPr>
                <a:t>2019</a:t>
              </a:r>
              <a:endParaRPr lang="ru-RU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4012" y="4185444"/>
              <a:ext cx="495649" cy="47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21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74245" y="3806176"/>
              <a:ext cx="495649" cy="479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chemeClr val="tx2">
                      <a:lumMod val="75000"/>
                    </a:schemeClr>
                  </a:solidFill>
                </a:rPr>
                <a:t>17</a:t>
              </a:r>
              <a:endParaRPr lang="ru-RU" sz="24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5" name="Блок-схема: альтернативный процесс 34"/>
          <p:cNvSpPr/>
          <p:nvPr/>
        </p:nvSpPr>
        <p:spPr>
          <a:xfrm>
            <a:off x="577615" y="4415560"/>
            <a:ext cx="3950604" cy="195180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40018" y="4482235"/>
            <a:ext cx="39506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Типы (виды) несчастных случаев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Воздействие движущихся, вращающихся предметов, деталей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машин и т. д.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Падение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пострадавшего с высоты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Транспортные происшествия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Падение оборудования,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обвал предметов, материалов,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земли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Блок-схема: альтернативный процесс 38"/>
          <p:cNvSpPr/>
          <p:nvPr/>
        </p:nvSpPr>
        <p:spPr>
          <a:xfrm>
            <a:off x="4690335" y="4412986"/>
            <a:ext cx="3986121" cy="195438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4795882" y="4412986"/>
            <a:ext cx="388057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Причины несчастных случаев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endParaRPr lang="ru-RU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Неудовлетворительная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организация производства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работ 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Нарушение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правил дорожного движения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Нарушение </a:t>
            </a:r>
            <a:r>
              <a:rPr lang="ru-RU" sz="1500" dirty="0">
                <a:solidFill>
                  <a:schemeClr val="tx2">
                    <a:lumMod val="75000"/>
                  </a:schemeClr>
                </a:solidFill>
              </a:rPr>
              <a:t>трудового распорядка и дисциплины </a:t>
            </a:r>
            <a:r>
              <a:rPr lang="ru-RU" sz="1500" dirty="0" smtClean="0">
                <a:solidFill>
                  <a:schemeClr val="tx2">
                    <a:lumMod val="75000"/>
                  </a:schemeClr>
                </a:solidFill>
              </a:rPr>
              <a:t>труда</a:t>
            </a:r>
            <a:endParaRPr lang="ru-RU" sz="15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1981187"/>
            <a:ext cx="20882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Наиболее </a:t>
            </a:r>
            <a:r>
              <a:rPr lang="ru-RU" b="1" dirty="0" err="1" smtClean="0">
                <a:solidFill>
                  <a:srgbClr val="FF0000"/>
                </a:solidFill>
              </a:rPr>
              <a:t>травмоопасны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ru-RU" sz="800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Строительство</a:t>
            </a:r>
          </a:p>
          <a:p>
            <a:r>
              <a:rPr lang="ru-RU" dirty="0" smtClean="0"/>
              <a:t>Обрабатывающие производства</a:t>
            </a:r>
          </a:p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954228" y="3624579"/>
            <a:ext cx="65274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2018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09190" y="3162277"/>
            <a:ext cx="652743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2019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32774" y="293144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39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2760" y="2469779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4780" y="1175265"/>
            <a:ext cx="2681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НС, связанные с производством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6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664194043"/>
              </p:ext>
            </p:extLst>
          </p:nvPr>
        </p:nvGraphicFramePr>
        <p:xfrm>
          <a:off x="251520" y="892175"/>
          <a:ext cx="8712968" cy="542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6155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5983863"/>
              </p:ext>
            </p:extLst>
          </p:nvPr>
        </p:nvGraphicFramePr>
        <p:xfrm>
          <a:off x="487498" y="2387369"/>
          <a:ext cx="8229600" cy="421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127865" y="1196752"/>
            <a:ext cx="6204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Обращения граждан – это отражение социальной ситуации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в сфере соблюдения прав работников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1115616" y="1843083"/>
            <a:ext cx="7216384" cy="612990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За </a:t>
            </a:r>
            <a:r>
              <a:rPr lang="ru-RU" sz="2000" dirty="0" smtClean="0">
                <a:solidFill>
                  <a:schemeClr val="tx2"/>
                </a:solidFill>
              </a:rPr>
              <a:t>1 полугодие 2019 года  </a:t>
            </a:r>
            <a:r>
              <a:rPr lang="ru-RU" sz="2000" dirty="0" smtClean="0">
                <a:solidFill>
                  <a:schemeClr val="tx2"/>
                </a:solidFill>
              </a:rPr>
              <a:t>поступило </a:t>
            </a:r>
            <a:r>
              <a:rPr lang="ru-RU" sz="2000" b="1" dirty="0" smtClean="0">
                <a:solidFill>
                  <a:srgbClr val="FF0000"/>
                </a:solidFill>
              </a:rPr>
              <a:t>1613</a:t>
            </a:r>
            <a:r>
              <a:rPr lang="ru-RU" sz="2000" b="0" dirty="0" smtClean="0">
                <a:solidFill>
                  <a:schemeClr val="tx2"/>
                </a:solidFill>
              </a:rPr>
              <a:t> обращений </a:t>
            </a:r>
            <a:r>
              <a:rPr lang="ru-RU" sz="2000" b="0" dirty="0" smtClean="0">
                <a:solidFill>
                  <a:schemeClr val="tx2"/>
                </a:solidFill>
              </a:rPr>
              <a:t>граждан</a:t>
            </a:r>
          </a:p>
          <a:p>
            <a:pPr algn="ctr"/>
            <a:r>
              <a:rPr lang="ru-RU" sz="2000" dirty="0">
                <a:solidFill>
                  <a:schemeClr val="tx2"/>
                </a:solidFill>
              </a:rPr>
              <a:t>и</a:t>
            </a:r>
            <a:r>
              <a:rPr lang="ru-RU" sz="2000" dirty="0" smtClean="0">
                <a:solidFill>
                  <a:schemeClr val="tx2"/>
                </a:solidFill>
              </a:rPr>
              <a:t> более </a:t>
            </a:r>
            <a:r>
              <a:rPr lang="ru-RU" sz="2000" b="1" dirty="0" smtClean="0">
                <a:solidFill>
                  <a:srgbClr val="FF0000"/>
                </a:solidFill>
              </a:rPr>
              <a:t>120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обращений из иных органов и организаций</a:t>
            </a:r>
            <a:r>
              <a:rPr lang="ru-RU" sz="2000" b="0" dirty="0" smtClean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Проведено  </a:t>
            </a:r>
            <a:r>
              <a:rPr lang="ru-RU" sz="2000" b="1" dirty="0" smtClean="0">
                <a:solidFill>
                  <a:srgbClr val="00B050"/>
                </a:solidFill>
              </a:rPr>
              <a:t>1333  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внеплановых проверки</a:t>
            </a:r>
            <a:endParaRPr lang="ru-RU" sz="2000" b="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Прямоугольник 13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020239692"/>
              </p:ext>
            </p:extLst>
          </p:nvPr>
        </p:nvGraphicFramePr>
        <p:xfrm>
          <a:off x="120054" y="892175"/>
          <a:ext cx="8964488" cy="5777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1683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2492896"/>
            <a:ext cx="8085388" cy="7200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ликвидации неформальной занятости</a:t>
            </a:r>
            <a:endParaRPr lang="ru-RU" alt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3501007"/>
            <a:ext cx="8116847" cy="91613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неофициального оформления трудовых отношений с работниками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5366108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пресечение «серых» схем и расчетов</a:t>
            </a:r>
          </a:p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наличной форме при оплате труда 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81317" y="955675"/>
            <a:ext cx="8783637" cy="1304925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300" b="1" dirty="0">
                <a:solidFill>
                  <a:srgbClr val="FF0000"/>
                </a:solidFill>
              </a:rPr>
              <a:t>С 11 января 2018 года </a:t>
            </a:r>
            <a:r>
              <a:rPr lang="ru-RU" sz="1300" dirty="0">
                <a:solidFill>
                  <a:schemeClr val="tx1"/>
                </a:solidFill>
              </a:rPr>
              <a:t>вступили в силу изменения норм ст. 360 Трудового кодекса РФ, которыми ГИТ предоставлено право беспрепятственно проводить проверки соблюдения прав работников в организациях </a:t>
            </a:r>
            <a:r>
              <a:rPr lang="ru-RU" sz="1300" b="1" dirty="0">
                <a:solidFill>
                  <a:srgbClr val="FF0000"/>
                </a:solidFill>
              </a:rPr>
              <a:t>без предварительного их предупреждения</a:t>
            </a:r>
            <a:r>
              <a:rPr lang="ru-RU" sz="1300" dirty="0">
                <a:solidFill>
                  <a:schemeClr val="tx1"/>
                </a:solidFill>
              </a:rPr>
              <a:t> по обращению и заявлению граждан, в том числе индивидуальных предпринимателей, юридических лиц, информации от органов государственной власти, органов местного самоуправления, профессиональных союзов, из средств массовой информации о фактах уклонения от оформления трудового договора, ненадлежащего оформления трудового договора или заключения гражданско-правового договора.</a:t>
            </a:r>
          </a:p>
        </p:txBody>
      </p:sp>
      <p:sp>
        <p:nvSpPr>
          <p:cNvPr id="21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4417141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гражданско-правовых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договоров, подменяющих понятие трудовые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63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7" y="1212621"/>
            <a:ext cx="3157601" cy="2141976"/>
          </a:xfrm>
          <a:prstGeom prst="rect">
            <a:avLst/>
          </a:prstGeom>
        </p:spPr>
      </p:pic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4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929784" y="1137914"/>
            <a:ext cx="5018187" cy="7972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в ОМС жителей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человек</a:t>
            </a:r>
            <a:endParaRPr lang="ru-RU" alt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0" name="TextBox 3"/>
          <p:cNvSpPr txBox="1">
            <a:spLocks noChangeArrowheads="1"/>
          </p:cNvSpPr>
          <p:nvPr/>
        </p:nvSpPr>
        <p:spPr bwMode="auto">
          <a:xfrm>
            <a:off x="2682829" y="1960444"/>
            <a:ext cx="12469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 smtClean="0"/>
              <a:t>Работающие по данным ПФР</a:t>
            </a:r>
            <a:endParaRPr lang="ru-RU" altLang="ru-RU" sz="1200" dirty="0"/>
          </a:p>
        </p:txBody>
      </p:sp>
      <p:sp>
        <p:nvSpPr>
          <p:cNvPr id="5133" name="TextBox 22"/>
          <p:cNvSpPr txBox="1">
            <a:spLocks noChangeArrowheads="1"/>
          </p:cNvSpPr>
          <p:nvPr/>
        </p:nvSpPr>
        <p:spPr bwMode="auto">
          <a:xfrm>
            <a:off x="1824116" y="1037677"/>
            <a:ext cx="186368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rgbClr val="FF0000"/>
                </a:solidFill>
              </a:rPr>
              <a:t>Нелегальный сектор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altLang="ru-RU" sz="12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200" b="1" dirty="0">
                <a:solidFill>
                  <a:srgbClr val="FF0000"/>
                </a:solidFill>
              </a:rPr>
              <a:t>эк. 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активное население)</a:t>
            </a:r>
            <a:endParaRPr lang="ru-RU" altLang="ru-RU" sz="1200" b="1" dirty="0">
              <a:solidFill>
                <a:srgbClr val="FF0000"/>
              </a:solidFill>
            </a:endParaRPr>
          </a:p>
          <a:p>
            <a:endParaRPr lang="ru-RU" altLang="ru-RU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167581" y="2852936"/>
            <a:ext cx="11876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dirty="0"/>
              <a:t>Пенсионеры, учащиеся и др. </a:t>
            </a:r>
            <a:r>
              <a:rPr lang="ru-RU" altLang="ru-RU" sz="1200" dirty="0" smtClean="0"/>
              <a:t>категории</a:t>
            </a:r>
            <a:endParaRPr lang="ru-RU" alt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419863" y="167233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4745734" y="2125197"/>
            <a:ext cx="3105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Легализовано   за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2016 – 2019 г.     </a:t>
            </a:r>
            <a:r>
              <a:rPr lang="ru-RU" b="1" dirty="0" smtClean="0">
                <a:solidFill>
                  <a:srgbClr val="FF0000"/>
                </a:solidFill>
              </a:rPr>
              <a:t>1153 чел.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553201911"/>
              </p:ext>
            </p:extLst>
          </p:nvPr>
        </p:nvGraphicFramePr>
        <p:xfrm>
          <a:off x="1603546" y="2780928"/>
          <a:ext cx="7432951" cy="3540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807453" y="2145109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04824" y="200891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987824" y="5389376"/>
            <a:ext cx="0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728968" y="5445224"/>
            <a:ext cx="0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305026" y="4092665"/>
            <a:ext cx="0" cy="185661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028384" y="3343791"/>
            <a:ext cx="0" cy="250586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"/>
          <p:cNvSpPr txBox="1"/>
          <p:nvPr/>
        </p:nvSpPr>
        <p:spPr>
          <a:xfrm>
            <a:off x="250029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30.06.2016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1"/>
          <p:cNvSpPr txBox="1"/>
          <p:nvPr/>
        </p:nvSpPr>
        <p:spPr>
          <a:xfrm>
            <a:off x="4143372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30.06.2017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571500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750095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30.06.2019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27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Блок-схема: альтернативный процесс 23"/>
          <p:cNvSpPr/>
          <p:nvPr/>
        </p:nvSpPr>
        <p:spPr>
          <a:xfrm>
            <a:off x="804119" y="4294924"/>
            <a:ext cx="2480842" cy="1731848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Информация из муниципальных образований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Основание: распоряжение № 156-р от 29.03.18 </a:t>
            </a:r>
            <a:r>
              <a:rPr lang="ru-RU" sz="1600" b="1" dirty="0" smtClean="0">
                <a:solidFill>
                  <a:schemeClr val="tx1"/>
                </a:solidFill>
              </a:rPr>
              <a:t>п.1.2.2.2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561485" y="892175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Ставропольского края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3" y="1609586"/>
            <a:ext cx="262485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64973"/>
              </p:ext>
            </p:extLst>
          </p:nvPr>
        </p:nvGraphicFramePr>
        <p:xfrm>
          <a:off x="3563888" y="1700808"/>
          <a:ext cx="5328592" cy="4619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607"/>
                <a:gridCol w="2533985"/>
              </a:tblGrid>
              <a:tr h="32600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Район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Район</a:t>
                      </a:r>
                      <a:endParaRPr lang="ru-RU" sz="1000" dirty="0"/>
                    </a:p>
                  </a:txBody>
                  <a:tcPr/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СТАВРОПОЛЬ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ЕССЕНТУКИ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ЖЕЛЕЗНОВОДСК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ПЯТИГОРСК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ГЕОРГИЕВСКИЙ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МИНЕРАЛОВОДСКИЙ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АНДРОПОВСКИЙ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БЛАГОДАРНЕНСКИЙ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ГРАЧЕВСКИЙ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КУРСКИЙ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КОЧУБЕЕВСКИЙ </a:t>
                      </a:r>
                      <a:endParaRPr lang="ru-RU" sz="1200" dirty="0"/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ПЕТРОВСКИЙ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НОВОАЛЕКСАНДРОВСКИЙ </a:t>
                      </a: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СОВЕТСКИЙ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ТРУНОВСКИЙ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ШПАКОВСКИЙ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КИСЛОВОДСК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НЕВИННОМЫССК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АЛЕКСАНДРОВСКИЙ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114300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ЛЕРМОНТОВ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АРЗГИРСКИЙ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АПАНАСЕНКОВСКИЙ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ИЗОБИЛЬНЕНСКИЙ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БУДЕННОВСКИЙ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ИПАТОВСКИЙ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КРАСНОГВАРДЕЙСКИЙ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ЛЕВОКУМСКИЙ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НЕФТЕКУМСКИЙ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ПРЕДГОРНЫЙ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СТЕПНОВСКИЙ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НОВОСЕЛИЦКИЙ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ТУРКМЕНСКИЙ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3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6957717" y="217653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3656661" y="2096841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75490" y="2150889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в 1 полугодии 2019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431" y="2156772"/>
            <a:ext cx="146804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/>
          </a:p>
          <a:p>
            <a:pPr algn="ctr"/>
            <a:r>
              <a:rPr lang="ru-RU" sz="1600" dirty="0" smtClean="0"/>
              <a:t>Проведено проверок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30665" y="2095092"/>
            <a:ext cx="1468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Выявлены нарушения в </a:t>
            </a:r>
            <a:r>
              <a:rPr lang="ru-RU" sz="2400" b="1" dirty="0" smtClean="0">
                <a:solidFill>
                  <a:srgbClr val="FF0000"/>
                </a:solidFill>
              </a:rPr>
              <a:t>67</a:t>
            </a:r>
          </a:p>
          <a:p>
            <a:pPr algn="ctr"/>
            <a:r>
              <a:rPr lang="ru-RU" sz="1600" dirty="0" smtClean="0"/>
              <a:t>хоз. субъектах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16973" y="2280931"/>
            <a:ext cx="1656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Наложено штрафов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1596</a:t>
            </a:r>
            <a:r>
              <a:rPr lang="ru-RU" sz="2400" dirty="0" smtClean="0"/>
              <a:t> </a:t>
            </a:r>
            <a:r>
              <a:rPr lang="ru-RU" sz="1600" dirty="0" smtClean="0"/>
              <a:t>тыс. руб.</a:t>
            </a:r>
            <a:endParaRPr lang="ru-RU" sz="1600" dirty="0"/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6957717" y="4226020"/>
            <a:ext cx="1616050" cy="112457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031721" y="4311255"/>
            <a:ext cx="1468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Оформлено договоров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272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580133" y="2546358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5812143" y="2548887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5400000">
            <a:off x="7457338" y="3576631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ages.trucksale.ru/upload/news/thumb900xr_710d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18" y="4010873"/>
            <a:ext cx="260386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лево 2"/>
          <p:cNvSpPr/>
          <p:nvPr/>
        </p:nvSpPr>
        <p:spPr>
          <a:xfrm>
            <a:off x="5812143" y="4670522"/>
            <a:ext cx="576064" cy="34479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альтернативный процесс 49"/>
          <p:cNvSpPr/>
          <p:nvPr/>
        </p:nvSpPr>
        <p:spPr>
          <a:xfrm>
            <a:off x="575490" y="4194769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1439" y="4203533"/>
            <a:ext cx="15229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Информация по каждому работнику отправлена в УФНС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5828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752403" y="4065555"/>
            <a:ext cx="3913635" cy="74397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6864953" y="405178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81325" y="4051784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Взаимодействие с Управлением Федеральной налоговой службы РФ по Ставропольскому краю за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1 полугодии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2019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433" y="4294697"/>
            <a:ext cx="1468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Работодатели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9951" y="4212554"/>
            <a:ext cx="146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Работники</a:t>
            </a:r>
            <a:r>
              <a:rPr lang="ru-RU" sz="2400" b="1" dirty="0" smtClean="0">
                <a:solidFill>
                  <a:srgbClr val="FF0000"/>
                </a:solidFill>
              </a:rPr>
              <a:t> 435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06391" y="4101646"/>
            <a:ext cx="3648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Доначисленная</a:t>
            </a:r>
            <a:r>
              <a:rPr lang="ru-RU" sz="1600" dirty="0" smtClean="0"/>
              <a:t> заработная плата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Более 8 млн. руб.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55" y="2020867"/>
            <a:ext cx="2567436" cy="197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53" y="2030513"/>
            <a:ext cx="2710298" cy="19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62" y="1681859"/>
            <a:ext cx="2822471" cy="21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 rot="5400000">
            <a:off x="4464125" y="3738852"/>
            <a:ext cx="403681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752401" y="5043550"/>
            <a:ext cx="3913635" cy="119376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80139" y="5101821"/>
            <a:ext cx="3648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Взносы в фонды РФ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1 млн. руб.</a:t>
            </a:r>
            <a:endParaRPr lang="ru-RU" sz="2000" b="1" dirty="0">
              <a:solidFill>
                <a:srgbClr val="00B050"/>
              </a:solidFill>
            </a:endParaRPr>
          </a:p>
          <a:p>
            <a:pPr algn="ctr"/>
            <a:r>
              <a:rPr lang="ru-RU" sz="1600" dirty="0" smtClean="0"/>
              <a:t>Налог 2-НДФЛ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634 тыс. руб.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4465129" y="4776336"/>
            <a:ext cx="401673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5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3434</TotalTime>
  <Words>570</Words>
  <Application>Microsoft Office PowerPoint</Application>
  <PresentationFormat>Экран (4:3)</PresentationFormat>
  <Paragraphs>163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Правоприменительная практика в 1 полугодии 2019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развитии системы управления охраной труда</dc:title>
  <dc:creator>grevcov</dc:creator>
  <cp:lastModifiedBy>Юрий Портнов</cp:lastModifiedBy>
  <cp:revision>279</cp:revision>
  <cp:lastPrinted>2019-07-30T13:07:54Z</cp:lastPrinted>
  <dcterms:created xsi:type="dcterms:W3CDTF">2017-06-16T14:19:56Z</dcterms:created>
  <dcterms:modified xsi:type="dcterms:W3CDTF">2019-07-30T13:10:08Z</dcterms:modified>
</cp:coreProperties>
</file>