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2" r:id="rId5"/>
    <p:sldId id="264" r:id="rId6"/>
    <p:sldId id="265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CCFF"/>
    <a:srgbClr val="CC99FF"/>
    <a:srgbClr val="8033AF"/>
    <a:srgbClr val="6A1D7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15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CE176-1136-410D-9A37-D2C64E7F31C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8D13EA-B01E-401A-80E0-5634E81787AB}">
      <dgm:prSet phldrT="[Текст]"/>
      <dgm:spPr>
        <a:solidFill>
          <a:srgbClr val="990099"/>
        </a:solidFill>
      </dgm:spPr>
      <dgm:t>
        <a:bodyPr/>
        <a:lstStyle/>
        <a:p>
          <a:r>
            <a:rPr lang="ru-RU" dirty="0" smtClean="0"/>
            <a:t>Должностные лица</a:t>
          </a:r>
          <a:endParaRPr lang="ru-RU" dirty="0"/>
        </a:p>
      </dgm:t>
    </dgm:pt>
    <dgm:pt modelId="{D46A8AB6-D851-4822-817F-A84FB9A3C723}" type="parTrans" cxnId="{90686241-B257-4818-837D-2FD497F51F55}">
      <dgm:prSet/>
      <dgm:spPr/>
      <dgm:t>
        <a:bodyPr/>
        <a:lstStyle/>
        <a:p>
          <a:endParaRPr lang="ru-RU"/>
        </a:p>
      </dgm:t>
    </dgm:pt>
    <dgm:pt modelId="{64A60E6B-4644-44B0-8C69-F8507726C77E}" type="sibTrans" cxnId="{90686241-B257-4818-837D-2FD497F51F55}">
      <dgm:prSet/>
      <dgm:spPr/>
      <dgm:t>
        <a:bodyPr/>
        <a:lstStyle/>
        <a:p>
          <a:endParaRPr lang="ru-RU"/>
        </a:p>
      </dgm:t>
    </dgm:pt>
    <dgm:pt modelId="{BDB9E2D3-B7E1-4253-905F-CF880D0CC7A8}">
      <dgm:prSet phldrT="[Текст]"/>
      <dgm:spPr>
        <a:solidFill>
          <a:srgbClr val="CCCCFF">
            <a:alpha val="89804"/>
          </a:srgbClr>
        </a:solidFill>
      </dgm:spPr>
      <dgm:t>
        <a:bodyPr/>
        <a:lstStyle/>
        <a:p>
          <a:r>
            <a:rPr lang="ru-RU" dirty="0" smtClean="0"/>
            <a:t>Штраф в размере от</a:t>
          </a:r>
          <a:endParaRPr lang="ru-RU" dirty="0"/>
        </a:p>
      </dgm:t>
    </dgm:pt>
    <dgm:pt modelId="{337C3C14-DC0D-4068-A7E6-1EF5EECF9471}" type="parTrans" cxnId="{92DF1945-7638-47E8-8A83-B5BF1CF76E60}">
      <dgm:prSet/>
      <dgm:spPr/>
      <dgm:t>
        <a:bodyPr/>
        <a:lstStyle/>
        <a:p>
          <a:endParaRPr lang="ru-RU"/>
        </a:p>
      </dgm:t>
    </dgm:pt>
    <dgm:pt modelId="{059E8A57-6E0B-4F9D-B151-CB3723F1B1F7}" type="sibTrans" cxnId="{92DF1945-7638-47E8-8A83-B5BF1CF76E60}">
      <dgm:prSet/>
      <dgm:spPr/>
      <dgm:t>
        <a:bodyPr/>
        <a:lstStyle/>
        <a:p>
          <a:endParaRPr lang="ru-RU"/>
        </a:p>
      </dgm:t>
    </dgm:pt>
    <dgm:pt modelId="{6C605A2F-FA7D-4D30-B859-BC2F5A08458E}">
      <dgm:prSet phldrT="[Текст]"/>
      <dgm:spPr>
        <a:solidFill>
          <a:srgbClr val="990099"/>
        </a:solidFill>
      </dgm:spPr>
      <dgm:t>
        <a:bodyPr/>
        <a:lstStyle/>
        <a:p>
          <a:r>
            <a:rPr lang="ru-RU" dirty="0" smtClean="0"/>
            <a:t>Юридические лица</a:t>
          </a:r>
          <a:endParaRPr lang="ru-RU" dirty="0"/>
        </a:p>
      </dgm:t>
    </dgm:pt>
    <dgm:pt modelId="{48619501-70A6-443F-98EE-B70090CA2752}" type="parTrans" cxnId="{ED03A676-1633-4845-9F91-3A675A65DFC9}">
      <dgm:prSet/>
      <dgm:spPr/>
      <dgm:t>
        <a:bodyPr/>
        <a:lstStyle/>
        <a:p>
          <a:endParaRPr lang="ru-RU"/>
        </a:p>
      </dgm:t>
    </dgm:pt>
    <dgm:pt modelId="{821259A8-F3B3-4DB5-BB6B-A143F6F87D2C}" type="sibTrans" cxnId="{ED03A676-1633-4845-9F91-3A675A65DFC9}">
      <dgm:prSet/>
      <dgm:spPr/>
      <dgm:t>
        <a:bodyPr/>
        <a:lstStyle/>
        <a:p>
          <a:endParaRPr lang="ru-RU"/>
        </a:p>
      </dgm:t>
    </dgm:pt>
    <dgm:pt modelId="{1C4D2DC1-CB53-46BB-97C3-BFFED339C573}">
      <dgm:prSet phldrT="[Текст]"/>
      <dgm:spPr>
        <a:solidFill>
          <a:srgbClr val="CCCCFF">
            <a:alpha val="90000"/>
          </a:srgbClr>
        </a:solidFill>
        <a:ln>
          <a:noFill/>
        </a:ln>
      </dgm:spPr>
      <dgm:t>
        <a:bodyPr/>
        <a:lstStyle/>
        <a:p>
          <a:r>
            <a:rPr lang="ru-RU" dirty="0" smtClean="0"/>
            <a:t>Предупреждение  или штраф в размере от  60 000 до 80 000 </a:t>
          </a:r>
          <a:r>
            <a:rPr lang="ru-RU" dirty="0" err="1" smtClean="0"/>
            <a:t>руб</a:t>
          </a:r>
          <a:endParaRPr lang="ru-RU" dirty="0"/>
        </a:p>
      </dgm:t>
    </dgm:pt>
    <dgm:pt modelId="{2908E16C-C495-4F71-B134-FB762837D780}" type="parTrans" cxnId="{E9CFA387-E73F-45AC-BFF8-5769C918CA29}">
      <dgm:prSet/>
      <dgm:spPr/>
      <dgm:t>
        <a:bodyPr/>
        <a:lstStyle/>
        <a:p>
          <a:endParaRPr lang="ru-RU"/>
        </a:p>
      </dgm:t>
    </dgm:pt>
    <dgm:pt modelId="{977C6B5A-31D0-4008-9F33-89904868C868}" type="sibTrans" cxnId="{E9CFA387-E73F-45AC-BFF8-5769C918CA29}">
      <dgm:prSet/>
      <dgm:spPr/>
      <dgm:t>
        <a:bodyPr/>
        <a:lstStyle/>
        <a:p>
          <a:endParaRPr lang="ru-RU"/>
        </a:p>
      </dgm:t>
    </dgm:pt>
    <dgm:pt modelId="{80D36AB5-A3EA-422B-A44D-E2008B7839C3}">
      <dgm:prSet phldrT="[Текст]"/>
      <dgm:spPr>
        <a:solidFill>
          <a:srgbClr val="CCCCFF">
            <a:alpha val="89804"/>
          </a:srgbClr>
        </a:solidFill>
      </dgm:spPr>
      <dgm:t>
        <a:bodyPr/>
        <a:lstStyle/>
        <a:p>
          <a:r>
            <a:rPr lang="ru-RU" dirty="0" smtClean="0"/>
            <a:t>5 000 до 10 000 </a:t>
          </a:r>
          <a:r>
            <a:rPr lang="ru-RU" dirty="0" err="1" smtClean="0"/>
            <a:t>руб</a:t>
          </a:r>
          <a:endParaRPr lang="ru-RU" dirty="0"/>
        </a:p>
      </dgm:t>
    </dgm:pt>
    <dgm:pt modelId="{CA981D9E-24E4-4FD8-921A-89C261862CFC}" type="parTrans" cxnId="{AD1D0F57-B632-43E7-A2DC-00EF6CDD7B87}">
      <dgm:prSet/>
      <dgm:spPr/>
      <dgm:t>
        <a:bodyPr/>
        <a:lstStyle/>
        <a:p>
          <a:endParaRPr lang="ru-RU"/>
        </a:p>
      </dgm:t>
    </dgm:pt>
    <dgm:pt modelId="{6612EA58-D6F2-4D70-BC88-A04DA16FA7B7}" type="sibTrans" cxnId="{AD1D0F57-B632-43E7-A2DC-00EF6CDD7B87}">
      <dgm:prSet/>
      <dgm:spPr/>
      <dgm:t>
        <a:bodyPr/>
        <a:lstStyle/>
        <a:p>
          <a:endParaRPr lang="ru-RU"/>
        </a:p>
      </dgm:t>
    </dgm:pt>
    <dgm:pt modelId="{0DF5EBA2-CDD0-4BFE-B555-B80D7569C8FB}" type="pres">
      <dgm:prSet presAssocID="{A1FCE176-1136-410D-9A37-D2C64E7F31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CD3CDF-8A79-453C-B4BD-772F1D738B26}" type="pres">
      <dgm:prSet presAssocID="{D48D13EA-B01E-401A-80E0-5634E81787AB}" presName="linNode" presStyleCnt="0"/>
      <dgm:spPr/>
    </dgm:pt>
    <dgm:pt modelId="{2C46E22E-0CFE-4B81-AC99-B953C8B2481F}" type="pres">
      <dgm:prSet presAssocID="{D48D13EA-B01E-401A-80E0-5634E81787AB}" presName="parentShp" presStyleLbl="node1" presStyleIdx="0" presStyleCnt="2" custLinFactNeighborX="-638" custLinFactNeighborY="-46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AC7E9-1AE7-4D38-BB11-00AC0703C52B}" type="pres">
      <dgm:prSet presAssocID="{D48D13EA-B01E-401A-80E0-5634E81787AB}" presName="childShp" presStyleLbl="bgAccFollowNode1" presStyleIdx="0" presStyleCnt="2" custLinFactNeighborX="1598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4316D-8183-4159-B406-2C864ABE39E9}" type="pres">
      <dgm:prSet presAssocID="{64A60E6B-4644-44B0-8C69-F8507726C77E}" presName="spacing" presStyleCnt="0"/>
      <dgm:spPr/>
    </dgm:pt>
    <dgm:pt modelId="{ECCD78ED-4AF5-4FC9-8110-9BB6CF669CF5}" type="pres">
      <dgm:prSet presAssocID="{6C605A2F-FA7D-4D30-B859-BC2F5A08458E}" presName="linNode" presStyleCnt="0"/>
      <dgm:spPr/>
    </dgm:pt>
    <dgm:pt modelId="{259A5C52-DAB0-4EB8-86F1-5A9108B2CAAD}" type="pres">
      <dgm:prSet presAssocID="{6C605A2F-FA7D-4D30-B859-BC2F5A08458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6E7EA-724C-48AA-98B8-1F82B012DB63}" type="pres">
      <dgm:prSet presAssocID="{6C605A2F-FA7D-4D30-B859-BC2F5A08458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1D0F57-B632-43E7-A2DC-00EF6CDD7B87}" srcId="{D48D13EA-B01E-401A-80E0-5634E81787AB}" destId="{80D36AB5-A3EA-422B-A44D-E2008B7839C3}" srcOrd="1" destOrd="0" parTransId="{CA981D9E-24E4-4FD8-921A-89C261862CFC}" sibTransId="{6612EA58-D6F2-4D70-BC88-A04DA16FA7B7}"/>
    <dgm:cxn modelId="{ED03A676-1633-4845-9F91-3A675A65DFC9}" srcId="{A1FCE176-1136-410D-9A37-D2C64E7F31CA}" destId="{6C605A2F-FA7D-4D30-B859-BC2F5A08458E}" srcOrd="1" destOrd="0" parTransId="{48619501-70A6-443F-98EE-B70090CA2752}" sibTransId="{821259A8-F3B3-4DB5-BB6B-A143F6F87D2C}"/>
    <dgm:cxn modelId="{47086762-BCF3-4807-9CA2-8F3B4D28C822}" type="presOf" srcId="{D48D13EA-B01E-401A-80E0-5634E81787AB}" destId="{2C46E22E-0CFE-4B81-AC99-B953C8B2481F}" srcOrd="0" destOrd="0" presId="urn:microsoft.com/office/officeart/2005/8/layout/vList6"/>
    <dgm:cxn modelId="{E23B9608-5D04-455A-8FC4-2BA7B88ADC8C}" type="presOf" srcId="{80D36AB5-A3EA-422B-A44D-E2008B7839C3}" destId="{7DDAC7E9-1AE7-4D38-BB11-00AC0703C52B}" srcOrd="0" destOrd="1" presId="urn:microsoft.com/office/officeart/2005/8/layout/vList6"/>
    <dgm:cxn modelId="{90686241-B257-4818-837D-2FD497F51F55}" srcId="{A1FCE176-1136-410D-9A37-D2C64E7F31CA}" destId="{D48D13EA-B01E-401A-80E0-5634E81787AB}" srcOrd="0" destOrd="0" parTransId="{D46A8AB6-D851-4822-817F-A84FB9A3C723}" sibTransId="{64A60E6B-4644-44B0-8C69-F8507726C77E}"/>
    <dgm:cxn modelId="{EC0BE1E2-9746-4A10-9756-08B78F806592}" type="presOf" srcId="{BDB9E2D3-B7E1-4253-905F-CF880D0CC7A8}" destId="{7DDAC7E9-1AE7-4D38-BB11-00AC0703C52B}" srcOrd="0" destOrd="0" presId="urn:microsoft.com/office/officeart/2005/8/layout/vList6"/>
    <dgm:cxn modelId="{1A10AA10-0FE0-4BC6-815D-DBB0F516AC69}" type="presOf" srcId="{1C4D2DC1-CB53-46BB-97C3-BFFED339C573}" destId="{D8D6E7EA-724C-48AA-98B8-1F82B012DB63}" srcOrd="0" destOrd="0" presId="urn:microsoft.com/office/officeart/2005/8/layout/vList6"/>
    <dgm:cxn modelId="{E9CFA387-E73F-45AC-BFF8-5769C918CA29}" srcId="{6C605A2F-FA7D-4D30-B859-BC2F5A08458E}" destId="{1C4D2DC1-CB53-46BB-97C3-BFFED339C573}" srcOrd="0" destOrd="0" parTransId="{2908E16C-C495-4F71-B134-FB762837D780}" sibTransId="{977C6B5A-31D0-4008-9F33-89904868C868}"/>
    <dgm:cxn modelId="{FA6835F6-EA51-4005-B1C0-F685295DC4A2}" type="presOf" srcId="{A1FCE176-1136-410D-9A37-D2C64E7F31CA}" destId="{0DF5EBA2-CDD0-4BFE-B555-B80D7569C8FB}" srcOrd="0" destOrd="0" presId="urn:microsoft.com/office/officeart/2005/8/layout/vList6"/>
    <dgm:cxn modelId="{55C67AF5-58B2-4CBE-AC62-C715BC83959C}" type="presOf" srcId="{6C605A2F-FA7D-4D30-B859-BC2F5A08458E}" destId="{259A5C52-DAB0-4EB8-86F1-5A9108B2CAAD}" srcOrd="0" destOrd="0" presId="urn:microsoft.com/office/officeart/2005/8/layout/vList6"/>
    <dgm:cxn modelId="{92DF1945-7638-47E8-8A83-B5BF1CF76E60}" srcId="{D48D13EA-B01E-401A-80E0-5634E81787AB}" destId="{BDB9E2D3-B7E1-4253-905F-CF880D0CC7A8}" srcOrd="0" destOrd="0" parTransId="{337C3C14-DC0D-4068-A7E6-1EF5EECF9471}" sibTransId="{059E8A57-6E0B-4F9D-B151-CB3723F1B1F7}"/>
    <dgm:cxn modelId="{F4617B64-47DD-4407-8767-3AFBE4A137D0}" type="presParOf" srcId="{0DF5EBA2-CDD0-4BFE-B555-B80D7569C8FB}" destId="{59CD3CDF-8A79-453C-B4BD-772F1D738B26}" srcOrd="0" destOrd="0" presId="urn:microsoft.com/office/officeart/2005/8/layout/vList6"/>
    <dgm:cxn modelId="{89C5163C-E2D2-4CF6-842E-EF36A54CCE5E}" type="presParOf" srcId="{59CD3CDF-8A79-453C-B4BD-772F1D738B26}" destId="{2C46E22E-0CFE-4B81-AC99-B953C8B2481F}" srcOrd="0" destOrd="0" presId="urn:microsoft.com/office/officeart/2005/8/layout/vList6"/>
    <dgm:cxn modelId="{EF8A3CF7-6C09-4BC2-A4A4-CCCD0423CE7E}" type="presParOf" srcId="{59CD3CDF-8A79-453C-B4BD-772F1D738B26}" destId="{7DDAC7E9-1AE7-4D38-BB11-00AC0703C52B}" srcOrd="1" destOrd="0" presId="urn:microsoft.com/office/officeart/2005/8/layout/vList6"/>
    <dgm:cxn modelId="{D83C5FEA-1392-4911-AAA5-22AFAD674DB2}" type="presParOf" srcId="{0DF5EBA2-CDD0-4BFE-B555-B80D7569C8FB}" destId="{7FC4316D-8183-4159-B406-2C864ABE39E9}" srcOrd="1" destOrd="0" presId="urn:microsoft.com/office/officeart/2005/8/layout/vList6"/>
    <dgm:cxn modelId="{5295A554-46A2-4E62-86E3-1981A0AD6AA2}" type="presParOf" srcId="{0DF5EBA2-CDD0-4BFE-B555-B80D7569C8FB}" destId="{ECCD78ED-4AF5-4FC9-8110-9BB6CF669CF5}" srcOrd="2" destOrd="0" presId="urn:microsoft.com/office/officeart/2005/8/layout/vList6"/>
    <dgm:cxn modelId="{E5C6BF37-1099-4F34-8A3F-786ECE77CADE}" type="presParOf" srcId="{ECCD78ED-4AF5-4FC9-8110-9BB6CF669CF5}" destId="{259A5C52-DAB0-4EB8-86F1-5A9108B2CAAD}" srcOrd="0" destOrd="0" presId="urn:microsoft.com/office/officeart/2005/8/layout/vList6"/>
    <dgm:cxn modelId="{2E79D5B2-72ED-4B49-873A-4336538B5430}" type="presParOf" srcId="{ECCD78ED-4AF5-4FC9-8110-9BB6CF669CF5}" destId="{D8D6E7EA-724C-48AA-98B8-1F82B012DB6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DAC7E9-1AE7-4D38-BB11-00AC0703C52B}">
      <dsp:nvSpPr>
        <dsp:cNvPr id="0" name=""/>
        <dsp:cNvSpPr/>
      </dsp:nvSpPr>
      <dsp:spPr>
        <a:xfrm>
          <a:off x="2503175" y="0"/>
          <a:ext cx="3754764" cy="1412530"/>
        </a:xfrm>
        <a:prstGeom prst="rightArrow">
          <a:avLst>
            <a:gd name="adj1" fmla="val 75000"/>
            <a:gd name="adj2" fmla="val 50000"/>
          </a:avLst>
        </a:prstGeom>
        <a:solidFill>
          <a:srgbClr val="CCCCFF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Штраф в размере от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5 000 до 10 000 </a:t>
          </a:r>
          <a:r>
            <a:rPr lang="ru-RU" sz="2400" kern="1200" dirty="0" err="1" smtClean="0"/>
            <a:t>руб</a:t>
          </a:r>
          <a:endParaRPr lang="ru-RU" sz="2400" kern="1200" dirty="0"/>
        </a:p>
      </dsp:txBody>
      <dsp:txXfrm>
        <a:off x="2503175" y="0"/>
        <a:ext cx="3754764" cy="1412530"/>
      </dsp:txXfrm>
    </dsp:sp>
    <dsp:sp modelId="{2C46E22E-0CFE-4B81-AC99-B953C8B2481F}">
      <dsp:nvSpPr>
        <dsp:cNvPr id="0" name=""/>
        <dsp:cNvSpPr/>
      </dsp:nvSpPr>
      <dsp:spPr>
        <a:xfrm>
          <a:off x="0" y="0"/>
          <a:ext cx="2503176" cy="1412530"/>
        </a:xfrm>
        <a:prstGeom prst="roundRect">
          <a:avLst/>
        </a:prstGeom>
        <a:solidFill>
          <a:srgbClr val="99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Должностные лица</a:t>
          </a:r>
          <a:endParaRPr lang="ru-RU" sz="2700" kern="1200" dirty="0"/>
        </a:p>
      </dsp:txBody>
      <dsp:txXfrm>
        <a:off x="0" y="0"/>
        <a:ext cx="2503176" cy="1412530"/>
      </dsp:txXfrm>
    </dsp:sp>
    <dsp:sp modelId="{D8D6E7EA-724C-48AA-98B8-1F82B012DB63}">
      <dsp:nvSpPr>
        <dsp:cNvPr id="0" name=""/>
        <dsp:cNvSpPr/>
      </dsp:nvSpPr>
      <dsp:spPr>
        <a:xfrm>
          <a:off x="2503175" y="1554145"/>
          <a:ext cx="3754764" cy="1412530"/>
        </a:xfrm>
        <a:prstGeom prst="rightArrow">
          <a:avLst>
            <a:gd name="adj1" fmla="val 75000"/>
            <a:gd name="adj2" fmla="val 50000"/>
          </a:avLst>
        </a:prstGeom>
        <a:solidFill>
          <a:srgbClr val="CCCCFF">
            <a:alpha val="9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Предупреждение  или штраф в размере от  60 000 до 80 000 </a:t>
          </a:r>
          <a:r>
            <a:rPr lang="ru-RU" sz="2400" kern="1200" dirty="0" err="1" smtClean="0"/>
            <a:t>руб</a:t>
          </a:r>
          <a:endParaRPr lang="ru-RU" sz="2400" kern="1200" dirty="0"/>
        </a:p>
      </dsp:txBody>
      <dsp:txXfrm>
        <a:off x="2503175" y="1554145"/>
        <a:ext cx="3754764" cy="1412530"/>
      </dsp:txXfrm>
    </dsp:sp>
    <dsp:sp modelId="{259A5C52-DAB0-4EB8-86F1-5A9108B2CAAD}">
      <dsp:nvSpPr>
        <dsp:cNvPr id="0" name=""/>
        <dsp:cNvSpPr/>
      </dsp:nvSpPr>
      <dsp:spPr>
        <a:xfrm>
          <a:off x="0" y="1554145"/>
          <a:ext cx="2503176" cy="1412530"/>
        </a:xfrm>
        <a:prstGeom prst="roundRect">
          <a:avLst/>
        </a:prstGeom>
        <a:solidFill>
          <a:srgbClr val="99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Юридические лица</a:t>
          </a:r>
          <a:endParaRPr lang="ru-RU" sz="2700" kern="1200" dirty="0"/>
        </a:p>
      </dsp:txBody>
      <dsp:txXfrm>
        <a:off x="0" y="1554145"/>
        <a:ext cx="2503176" cy="1412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132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666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795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554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494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093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187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88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4022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7781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285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76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628800"/>
            <a:ext cx="8287072" cy="244827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6A1D7F"/>
                </a:solidFill>
              </a:rPr>
              <a:t>О специальной оценке условий труда</a:t>
            </a:r>
            <a:endParaRPr lang="ru-RU" sz="6000" dirty="0">
              <a:solidFill>
                <a:srgbClr val="6A1D7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37" y="4797152"/>
            <a:ext cx="8359080" cy="12961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 smtClean="0"/>
              <a:t>Дубинина Наталья Анатольевна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Заместитель начальника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 отдела государственного контроля 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во вопросам соблюдения законодательства об охране труда Государственной инспекции труда в Ставропольском крае</a:t>
            </a:r>
          </a:p>
        </p:txBody>
      </p:sp>
      <p:pic>
        <p:nvPicPr>
          <p:cNvPr id="5" name="Рисунок 4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122005" y="448344"/>
            <a:ext cx="2937827" cy="100031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059832" y="418230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-1621" y="6287284"/>
            <a:ext cx="9144001" cy="576263"/>
            <a:chOff x="0" y="6315076"/>
            <a:chExt cx="9144001" cy="575822"/>
          </a:xfrm>
        </p:grpSpPr>
        <p:pic>
          <p:nvPicPr>
            <p:cNvPr id="1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87208" cy="936104"/>
          </a:xfrm>
        </p:spPr>
        <p:txBody>
          <a:bodyPr>
            <a:noAutofit/>
          </a:bodyPr>
          <a:lstStyle/>
          <a:p>
            <a:pPr algn="ctr">
              <a:lnSpc>
                <a:spcPts val="2500"/>
              </a:lnSpc>
            </a:pPr>
            <a:r>
              <a:rPr lang="ru-RU" sz="3200" dirty="0" smtClean="0">
                <a:solidFill>
                  <a:srgbClr val="00B050"/>
                </a:solidFill>
              </a:rPr>
              <a:t>Нарушение порядка проведения СОУТ</a:t>
            </a:r>
            <a:endParaRPr lang="ru-RU" sz="3200" dirty="0">
              <a:solidFill>
                <a:srgbClr val="00B05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016199804"/>
              </p:ext>
            </p:extLst>
          </p:nvPr>
        </p:nvGraphicFramePr>
        <p:xfrm>
          <a:off x="1472068" y="2348880"/>
          <a:ext cx="6257940" cy="2967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1822856" y="928670"/>
            <a:ext cx="5023460" cy="1285884"/>
          </a:xfrm>
          <a:prstGeom prst="ellipse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Ответственность по ч. 2 ст. 5.27.1  </a:t>
            </a:r>
            <a:r>
              <a:rPr lang="ru-RU" sz="2400" dirty="0" err="1" smtClean="0"/>
              <a:t>КоАП</a:t>
            </a:r>
            <a:r>
              <a:rPr lang="ru-RU" sz="2400" dirty="0" smtClean="0"/>
              <a:t> РФ</a:t>
            </a:r>
            <a:endParaRPr lang="ru-RU" sz="2400" dirty="0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-1260" y="6281737"/>
            <a:ext cx="9144001" cy="576263"/>
            <a:chOff x="0" y="6315076"/>
            <a:chExt cx="9144001" cy="575822"/>
          </a:xfrm>
        </p:grpSpPr>
        <p:pic>
          <p:nvPicPr>
            <p:cNvPr id="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1547664" y="5589240"/>
            <a:ext cx="658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90099"/>
                </a:solidFill>
              </a:rPr>
              <a:t>Срок окончания проведения СОУТ - 31.12.2018 г</a:t>
            </a:r>
            <a:endParaRPr lang="ru-RU" sz="2000" b="1" dirty="0">
              <a:solidFill>
                <a:srgbClr val="990099"/>
              </a:solidFill>
            </a:endParaRPr>
          </a:p>
        </p:txBody>
      </p:sp>
      <p:pic>
        <p:nvPicPr>
          <p:cNvPr id="14" name="Рисунок 13" descr="герб.jpg"/>
          <p:cNvPicPr>
            <a:picLocks noChangeAspect="1" noChangeArrowheads="1"/>
          </p:cNvPicPr>
          <p:nvPr/>
        </p:nvPicPr>
        <p:blipFill>
          <a:blip r:embed="rId10" cstate="print"/>
          <a:srcRect b="18283"/>
          <a:stretch>
            <a:fillRect/>
          </a:stretch>
        </p:blipFill>
        <p:spPr bwMode="auto">
          <a:xfrm>
            <a:off x="-44406" y="257906"/>
            <a:ext cx="1291251" cy="43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4975388"/>
              </p:ext>
            </p:extLst>
          </p:nvPr>
        </p:nvGraphicFramePr>
        <p:xfrm>
          <a:off x="755576" y="332656"/>
          <a:ext cx="7858180" cy="5712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0386"/>
                <a:gridCol w="12277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Основание для</a:t>
                      </a:r>
                      <a:r>
                        <a:rPr lang="ru-RU" baseline="0" dirty="0" smtClean="0"/>
                        <a:t> проведения внеплановой СОУТ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</a:t>
                      </a:r>
                    </a:p>
                    <a:p>
                      <a:pPr algn="ctr"/>
                      <a:r>
                        <a:rPr lang="ru-RU" dirty="0" smtClean="0"/>
                        <a:t>(месяц)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Ввод в эксплуатацию</a:t>
                      </a:r>
                      <a:r>
                        <a:rPr lang="ru-RU" sz="1600" baseline="0" dirty="0" smtClean="0"/>
                        <a:t> организационных рабочих мест (п.1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Получение</a:t>
                      </a:r>
                      <a:r>
                        <a:rPr lang="ru-RU" sz="1600" baseline="0" dirty="0" smtClean="0"/>
                        <a:t> работодателем предписания государственного инспектора труда о проведении внеплановой </a:t>
                      </a:r>
                      <a:r>
                        <a:rPr lang="ru-RU" sz="1600" baseline="0" dirty="0" err="1" smtClean="0"/>
                        <a:t>спецоценки</a:t>
                      </a:r>
                      <a:r>
                        <a:rPr lang="ru-RU" sz="1600" baseline="0" dirty="0" smtClean="0"/>
                        <a:t> в связи с выявленными в ходе проведения надзора за соблюдение трудового законодательства нарушениями требований Закона № 426-ФЗ и др. требований охраны труда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Изменение технологического</a:t>
                      </a:r>
                      <a:r>
                        <a:rPr lang="ru-RU" sz="1600" baseline="0" dirty="0" smtClean="0"/>
                        <a:t> процесса , замена производственного оборудования, которые способны оказать влияние на уровень воздействия вредных и(или) опасных производственных факторов на работников(п.3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Изменение состава применяемых материалов и (или)</a:t>
                      </a:r>
                      <a:r>
                        <a:rPr lang="ru-RU" sz="1600" baseline="0" dirty="0" smtClean="0"/>
                        <a:t> сырья, способных оказать влияние на уровень воздействия вредных и (или) опасных производственных факторов на работников(п.4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600" dirty="0" smtClean="0"/>
                        <a:t>Изменение</a:t>
                      </a:r>
                      <a:r>
                        <a:rPr lang="ru-RU" sz="1600" baseline="0" dirty="0" smtClean="0"/>
                        <a:t> применяемых средств индивидуальной и коллективной защиты, способное оказать влияние на уровень воздействия вредных и (или) опасных производственных факторов </a:t>
                      </a:r>
                      <a:r>
                        <a:rPr lang="ru-RU" sz="1600" baseline="0" dirty="0" err="1" smtClean="0"/>
                        <a:t>нп</a:t>
                      </a:r>
                      <a:r>
                        <a:rPr lang="ru-RU" sz="1600" baseline="0" dirty="0" smtClean="0"/>
                        <a:t> работников (п.5 ч. 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Произошедший на рабочем месте  несчастный случай на производстве</a:t>
                      </a:r>
                      <a:r>
                        <a:rPr lang="ru-RU" sz="1600" baseline="0" dirty="0" smtClean="0"/>
                        <a:t> или выявленное профессиональное заболевание, причинами который явилось воздействие на работников вредных и (или) опасных производственных факторов(п.6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Наличие мотивированных предложений выборных органов первичных профсоюз</a:t>
                      </a:r>
                      <a:r>
                        <a:rPr lang="ru-RU" sz="1600" baseline="0" dirty="0" smtClean="0"/>
                        <a:t>ных организаций или иного представительного органа работников о поведении внеплановой СОУТ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-1" y="6281737"/>
            <a:ext cx="9144001" cy="576263"/>
            <a:chOff x="0" y="6315076"/>
            <a:chExt cx="9144001" cy="575822"/>
          </a:xfrm>
        </p:grpSpPr>
        <p:pic>
          <p:nvPicPr>
            <p:cNvPr id="1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39581067"/>
              </p:ext>
            </p:extLst>
          </p:nvPr>
        </p:nvGraphicFramePr>
        <p:xfrm>
          <a:off x="636105" y="188640"/>
          <a:ext cx="7725671" cy="6169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4798"/>
                <a:gridCol w="2645649"/>
                <a:gridCol w="2575224"/>
              </a:tblGrid>
              <a:tr h="771165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Поэтапная процедура </a:t>
                      </a:r>
                      <a:r>
                        <a:rPr lang="ru-RU" dirty="0" err="1" smtClean="0"/>
                        <a:t>спецоценки</a:t>
                      </a:r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не может проводиться </a:t>
                      </a:r>
                      <a:r>
                        <a:rPr lang="ru-RU" dirty="0" smtClean="0"/>
                        <a:t>в отношении рабочих мест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8154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Работников, профессии,</a:t>
                      </a:r>
                      <a:r>
                        <a:rPr lang="ru-RU" baseline="0" dirty="0" smtClean="0"/>
                        <a:t> должности, специальности которых включены в списки работ, производств, должностей, специальностей, с учетом которых досрочно назначается пенсия по старости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связи с работой на которой в соответствии с законодательными</a:t>
                      </a:r>
                      <a:r>
                        <a:rPr lang="ru-RU" baseline="0" dirty="0" smtClean="0"/>
                        <a:t> и иными актами предоставляются гарантии и компенсации за работу с вредными и (или) опасными условиями труда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которых по результатам ранее проведенных</a:t>
                      </a:r>
                      <a:r>
                        <a:rPr lang="ru-RU" baseline="0" dirty="0" smtClean="0"/>
                        <a:t> аттестации были установлены вредные и (или) опасные условия труда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0" y="6453336"/>
            <a:ext cx="9144001" cy="404664"/>
            <a:chOff x="0" y="6315076"/>
            <a:chExt cx="9144001" cy="575822"/>
          </a:xfrm>
        </p:grpSpPr>
        <p:pic>
          <p:nvPicPr>
            <p:cNvPr id="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14290"/>
            <a:ext cx="7499176" cy="10001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Характерные ошибки работодателя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428736"/>
            <a:ext cx="8507288" cy="489586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Не проведение внеплановой СОУТ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Нарушен порядок проведения СОУТ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Нарушение сроков предоставления декларации по результатам СОУТ (отсутствие сведений во ФГИС СОУТ)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Декларирование вакантных рабочих мест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Декларирование рабочих мест, указанных в пунктах 1,2,3 части 6 статьи 10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Неправильное применение результатов проведения СОУТ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Отсутствие внесения изменений по итогам СОУТ в трудовой договор</a:t>
            </a:r>
            <a:endParaRPr lang="ru-RU" dirty="0">
              <a:solidFill>
                <a:srgbClr val="990099"/>
              </a:solidFill>
            </a:endParaRPr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-16848" y="6298420"/>
            <a:ext cx="9144001" cy="576263"/>
            <a:chOff x="0" y="6315076"/>
            <a:chExt cx="9144001" cy="575822"/>
          </a:xfrm>
        </p:grpSpPr>
        <p:pic>
          <p:nvPicPr>
            <p:cNvPr id="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Рисунок 12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-16848" y="404664"/>
            <a:ext cx="144065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39581067"/>
              </p:ext>
            </p:extLst>
          </p:nvPr>
        </p:nvGraphicFramePr>
        <p:xfrm>
          <a:off x="636105" y="188640"/>
          <a:ext cx="7725671" cy="6169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4798"/>
                <a:gridCol w="2645649"/>
                <a:gridCol w="2575224"/>
              </a:tblGrid>
              <a:tr h="771165"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Поэтапная процедура </a:t>
                      </a:r>
                      <a:r>
                        <a:rPr lang="ru-RU" dirty="0" err="1" smtClean="0"/>
                        <a:t>спецоценки</a:t>
                      </a:r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не может проводиться </a:t>
                      </a:r>
                      <a:r>
                        <a:rPr lang="ru-RU" dirty="0" smtClean="0"/>
                        <a:t>в отношении рабочих мест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8154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Работников, профессии,</a:t>
                      </a:r>
                      <a:r>
                        <a:rPr lang="ru-RU" baseline="0" dirty="0" smtClean="0"/>
                        <a:t> должности, специальности которых включены в списки работ, производств, должностей, специальностей, с учетом которых досрочно назначается пенсия по старости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связи с работой на которой в соответствии с законодательными</a:t>
                      </a:r>
                      <a:r>
                        <a:rPr lang="ru-RU" baseline="0" dirty="0" smtClean="0"/>
                        <a:t> и иными актами предоставляются гарантии и компенсации за работу с вредными и (или) опасными условиями труда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которых по результатам ранее проведенных</a:t>
                      </a:r>
                      <a:r>
                        <a:rPr lang="ru-RU" baseline="0" dirty="0" smtClean="0"/>
                        <a:t> аттестации были установлены вредные и (или) опасные условия труда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0" y="6453336"/>
            <a:ext cx="9144001" cy="404664"/>
            <a:chOff x="0" y="6315076"/>
            <a:chExt cx="9144001" cy="575822"/>
          </a:xfrm>
        </p:grpSpPr>
        <p:pic>
          <p:nvPicPr>
            <p:cNvPr id="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365123" y="2679887"/>
            <a:ext cx="2643206" cy="150019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Организация проведения труда</a:t>
            </a: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32250"/>
            <a:ext cx="2571768" cy="4357718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СОУТ проводится совместно работодателем и организацией или организациями, проводящими специальную оценку и привлекаемыми на основании гражданско-правового договора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86116" y="110012"/>
            <a:ext cx="2571768" cy="2286016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Обязанности по организации и финансированию проведения СОУТ возлагаются на руководителя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0419" y="4486219"/>
            <a:ext cx="2714644" cy="1571612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СОУТ проводится в соответствии с методикой ее проведения</a:t>
            </a: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7950" y="30534"/>
            <a:ext cx="2571768" cy="3571900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СОУТ проводится не реже чем один раз в пять лет (за </a:t>
            </a:r>
            <a:r>
              <a:rPr lang="ru-RU" sz="2000" dirty="0" err="1" smtClean="0"/>
              <a:t>искл.внеплановой</a:t>
            </a:r>
            <a:r>
              <a:rPr lang="ru-RU" sz="2000" dirty="0" smtClean="0"/>
              <a:t> СОУТ ) Указанный срок исчисляется со дня утверждения отчета о проведении СОУТ</a:t>
            </a:r>
            <a:endParaRPr lang="ru-RU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25535" y="4225109"/>
            <a:ext cx="5214974" cy="2071678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 случае проведения СОУТ в отношении условий труда работников, допущенных к сведениям, отнесенным к </a:t>
            </a:r>
            <a:r>
              <a:rPr lang="ru-RU" sz="2000" dirty="0" err="1" smtClean="0"/>
              <a:t>гос-ой</a:t>
            </a:r>
            <a:r>
              <a:rPr lang="ru-RU" sz="2000" dirty="0" smtClean="0"/>
              <a:t> или иной тайне, ее проведение осуществляется с учетом требований законодательства РФ о </a:t>
            </a:r>
            <a:r>
              <a:rPr lang="ru-RU" sz="2000" dirty="0" err="1" smtClean="0"/>
              <a:t>гос-ной</a:t>
            </a:r>
            <a:r>
              <a:rPr lang="ru-RU" sz="2000" dirty="0" smtClean="0"/>
              <a:t> тайне</a:t>
            </a:r>
            <a:endParaRPr lang="ru-RU" sz="20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615288" y="2492896"/>
            <a:ext cx="71438" cy="14287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142202">
            <a:off x="2922777" y="2528615"/>
            <a:ext cx="571504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735723">
            <a:off x="5944434" y="2223906"/>
            <a:ext cx="257235" cy="53798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9487336">
            <a:off x="3027023" y="4147344"/>
            <a:ext cx="500066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3333796">
            <a:off x="6006184" y="3766677"/>
            <a:ext cx="571504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0" y="6453336"/>
            <a:ext cx="9144001" cy="404664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564904"/>
            <a:ext cx="7772400" cy="122128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990099"/>
                </a:solidFill>
              </a:rPr>
              <a:t>Спасибо за внимание!</a:t>
            </a:r>
            <a:endParaRPr lang="ru-RU" sz="4400" dirty="0">
              <a:solidFill>
                <a:srgbClr val="9900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694" y="4077072"/>
            <a:ext cx="8063710" cy="1793488"/>
          </a:xfrm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6281737"/>
            <a:ext cx="9144000" cy="576263"/>
            <a:chOff x="0" y="6315076"/>
            <a:chExt cx="9144001" cy="575822"/>
          </a:xfrm>
        </p:grpSpPr>
        <p:pic>
          <p:nvPicPr>
            <p:cNvPr id="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1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251520" y="260648"/>
            <a:ext cx="2709537" cy="92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20339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Words>593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 специальной оценке условий труда</vt:lpstr>
      <vt:lpstr>Нарушение порядка проведения СОУТ</vt:lpstr>
      <vt:lpstr>Слайд 3</vt:lpstr>
      <vt:lpstr>Слайд 4</vt:lpstr>
      <vt:lpstr>Характерные ошибки работодателя</vt:lpstr>
      <vt:lpstr>Слайд 6</vt:lpstr>
      <vt:lpstr>Слайд 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специальной оценке условий труда</dc:title>
  <dc:creator>Арина Федорова</dc:creator>
  <cp:lastModifiedBy>1</cp:lastModifiedBy>
  <cp:revision>53</cp:revision>
  <dcterms:created xsi:type="dcterms:W3CDTF">2018-07-10T14:08:54Z</dcterms:created>
  <dcterms:modified xsi:type="dcterms:W3CDTF">2019-04-16T14:42:47Z</dcterms:modified>
</cp:coreProperties>
</file>