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9" r:id="rId2"/>
    <p:sldId id="275" r:id="rId3"/>
    <p:sldId id="288" r:id="rId4"/>
    <p:sldId id="296" r:id="rId5"/>
    <p:sldId id="294" r:id="rId6"/>
    <p:sldId id="293" r:id="rId7"/>
    <p:sldId id="295" r:id="rId8"/>
    <p:sldId id="297" r:id="rId9"/>
    <p:sldId id="268" r:id="rId10"/>
  </p:sldIdLst>
  <p:sldSz cx="9144000" cy="6858000" type="screen4x3"/>
  <p:notesSz cx="6858000" cy="994727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7C80"/>
    <a:srgbClr val="FF9966"/>
    <a:srgbClr val="F7F47E"/>
    <a:srgbClr val="97C503"/>
    <a:srgbClr val="F89568"/>
    <a:srgbClr val="8AB0DA"/>
    <a:srgbClr val="79A5D5"/>
    <a:srgbClr val="7BB1D3"/>
    <a:srgbClr val="4667A8"/>
    <a:srgbClr val="2F70B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366" autoAdjust="0"/>
    <p:restoredTop sz="94763" autoAdjust="0"/>
  </p:normalViewPr>
  <p:slideViewPr>
    <p:cSldViewPr>
      <p:cViewPr>
        <p:scale>
          <a:sx n="100" d="100"/>
          <a:sy n="100" d="100"/>
        </p:scale>
        <p:origin x="-1170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7.7871370048231234E-2"/>
          <c:y val="7.2318233763865897E-2"/>
          <c:w val="0.89479089728842576"/>
          <c:h val="0.80741835672665019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Pt>
            <c:idx val="1"/>
            <c:spPr>
              <a:ln>
                <a:solidFill>
                  <a:srgbClr val="FF0000"/>
                </a:solidFill>
              </a:ln>
            </c:spPr>
          </c:dPt>
          <c:dPt>
            <c:idx val="2"/>
            <c:spPr>
              <a:ln>
                <a:solidFill>
                  <a:srgbClr val="FF0000"/>
                </a:solidFill>
              </a:ln>
            </c:spPr>
          </c:dPt>
          <c:dPt>
            <c:idx val="3"/>
            <c:spPr>
              <a:ln>
                <a:solidFill>
                  <a:srgbClr val="FF0000"/>
                </a:solidFill>
              </a:ln>
            </c:spPr>
          </c:dPt>
          <c:dLbls>
            <c:dLbl>
              <c:idx val="0"/>
              <c:layout>
                <c:manualLayout>
                  <c:x val="-6.8344322463581419E-3"/>
                  <c:y val="6.8915594133817829E-2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4.8240915893672465E-2"/>
                </c:manualLayout>
              </c:layout>
              <c:showVal val="1"/>
            </c:dLbl>
            <c:dLbl>
              <c:idx val="3"/>
              <c:layout>
                <c:manualLayout>
                  <c:x val="-3.075494510861165E-2"/>
                  <c:y val="-4.4795136186981603E-2"/>
                </c:manualLayout>
              </c:layout>
              <c:showVal val="1"/>
            </c:dLbl>
            <c:showVal val="1"/>
          </c:dLbls>
          <c:cat>
            <c:numRef>
              <c:f>Лист1!$A$2:$A$5</c:f>
              <c:numCache>
                <c:formatCode>dd/mm/yyyy</c:formatCode>
                <c:ptCount val="4"/>
                <c:pt idx="0">
                  <c:v>42551</c:v>
                </c:pt>
                <c:pt idx="1">
                  <c:v>42916</c:v>
                </c:pt>
                <c:pt idx="2">
                  <c:v>43281</c:v>
                </c:pt>
                <c:pt idx="3">
                  <c:v>43646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47</c:v>
                </c:pt>
                <c:pt idx="1">
                  <c:v>48</c:v>
                </c:pt>
                <c:pt idx="2">
                  <c:v>191</c:v>
                </c:pt>
                <c:pt idx="3">
                  <c:v>272</c:v>
                </c:pt>
              </c:numCache>
            </c:numRef>
          </c:val>
        </c:ser>
        <c:marker val="1"/>
        <c:axId val="73805824"/>
        <c:axId val="73807360"/>
      </c:lineChart>
      <c:dateAx>
        <c:axId val="73805824"/>
        <c:scaling>
          <c:orientation val="minMax"/>
        </c:scaling>
        <c:delete val="1"/>
        <c:axPos val="b"/>
        <c:numFmt formatCode="dd/mm/yyyy" sourceLinked="1"/>
        <c:tickLblPos val="nextTo"/>
        <c:crossAx val="73807360"/>
        <c:crosses val="autoZero"/>
        <c:auto val="1"/>
        <c:lblOffset val="100"/>
        <c:baseTimeUnit val="years"/>
      </c:dateAx>
      <c:valAx>
        <c:axId val="73807360"/>
        <c:scaling>
          <c:orientation val="minMax"/>
        </c:scaling>
        <c:axPos val="l"/>
        <c:majorGridlines/>
        <c:numFmt formatCode="General" sourceLinked="1"/>
        <c:tickLblPos val="nextTo"/>
        <c:crossAx val="7380582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393" cy="499364"/>
          </a:xfrm>
          <a:prstGeom prst="rect">
            <a:avLst/>
          </a:prstGeom>
        </p:spPr>
        <p:txBody>
          <a:bodyPr vert="horz" lIns="92556" tIns="46278" rIns="92556" bIns="46278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3991" y="0"/>
            <a:ext cx="2972392" cy="499364"/>
          </a:xfrm>
          <a:prstGeom prst="rect">
            <a:avLst/>
          </a:prstGeom>
        </p:spPr>
        <p:txBody>
          <a:bodyPr vert="horz" lIns="92556" tIns="46278" rIns="92556" bIns="46278" rtlCol="0"/>
          <a:lstStyle>
            <a:lvl1pPr algn="r">
              <a:defRPr sz="1200"/>
            </a:lvl1pPr>
          </a:lstStyle>
          <a:p>
            <a:pPr>
              <a:defRPr/>
            </a:pPr>
            <a:fld id="{9E9DC709-631D-4090-8E31-850C2E9F8E25}" type="datetimeFigureOut">
              <a:rPr lang="ru-RU"/>
              <a:pPr>
                <a:defRPr/>
              </a:pPr>
              <a:t>11.07.2019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43013"/>
            <a:ext cx="447675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56" tIns="46278" rIns="92556" bIns="46278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316" y="4787176"/>
            <a:ext cx="5487370" cy="3916489"/>
          </a:xfrm>
          <a:prstGeom prst="rect">
            <a:avLst/>
          </a:prstGeom>
        </p:spPr>
        <p:txBody>
          <a:bodyPr vert="horz" lIns="92556" tIns="46278" rIns="92556" bIns="46278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911"/>
            <a:ext cx="2972393" cy="499364"/>
          </a:xfrm>
          <a:prstGeom prst="rect">
            <a:avLst/>
          </a:prstGeom>
        </p:spPr>
        <p:txBody>
          <a:bodyPr vert="horz" lIns="92556" tIns="46278" rIns="92556" bIns="46278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3991" y="9447911"/>
            <a:ext cx="2972392" cy="499364"/>
          </a:xfrm>
          <a:prstGeom prst="rect">
            <a:avLst/>
          </a:prstGeom>
        </p:spPr>
        <p:txBody>
          <a:bodyPr vert="horz" wrap="square" lIns="92556" tIns="46278" rIns="92556" bIns="4627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7166263-4659-4D64-9EC1-23C2D0A63B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40393992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249C138-ECB3-4A15-8215-F3B1517BF992}" type="slidenum">
              <a:rPr lang="ru-RU" altLang="ru-RU" smtClean="0"/>
              <a:pPr/>
              <a:t>2</a:t>
            </a:fld>
            <a:endParaRPr lang="ru-RU" altLang="ru-RU" smtClean="0"/>
          </a:p>
        </p:txBody>
      </p:sp>
    </p:spTree>
    <p:extLst>
      <p:ext uri="{BB962C8B-B14F-4D97-AF65-F5344CB8AC3E}">
        <p14:creationId xmlns="" xmlns:p14="http://schemas.microsoft.com/office/powerpoint/2010/main" val="1880415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249C138-ECB3-4A15-8215-F3B1517BF992}" type="slidenum">
              <a:rPr lang="ru-RU" altLang="ru-RU" smtClean="0"/>
              <a:pPr/>
              <a:t>3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0244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DC18C14-2C87-42EB-BF95-2E3E57C77060}" type="slidenum">
              <a:rPr lang="ru-RU" altLang="ru-RU" smtClean="0"/>
              <a:pPr/>
              <a:t>4</a:t>
            </a:fld>
            <a:endParaRPr lang="ru-RU" altLang="ru-RU" smtClean="0"/>
          </a:p>
        </p:txBody>
      </p:sp>
    </p:spTree>
    <p:extLst>
      <p:ext uri="{BB962C8B-B14F-4D97-AF65-F5344CB8AC3E}">
        <p14:creationId xmlns="" xmlns:p14="http://schemas.microsoft.com/office/powerpoint/2010/main" val="9737889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C1D382-8670-4CA2-A069-94B6C5132D83}" type="slidenum">
              <a:rPr lang="ru-RU" altLang="ru-RU" smtClean="0"/>
              <a:pPr/>
              <a:t>5</a:t>
            </a:fld>
            <a:endParaRPr lang="ru-RU" altLang="ru-RU" smtClean="0"/>
          </a:p>
        </p:txBody>
      </p:sp>
    </p:spTree>
    <p:extLst>
      <p:ext uri="{BB962C8B-B14F-4D97-AF65-F5344CB8AC3E}">
        <p14:creationId xmlns="" xmlns:p14="http://schemas.microsoft.com/office/powerpoint/2010/main" val="23775098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C1D382-8670-4CA2-A069-94B6C5132D83}" type="slidenum">
              <a:rPr lang="ru-RU" altLang="ru-RU" smtClean="0"/>
              <a:pPr/>
              <a:t>6</a:t>
            </a:fld>
            <a:endParaRPr lang="ru-RU" altLang="ru-RU" smtClean="0"/>
          </a:p>
        </p:txBody>
      </p:sp>
    </p:spTree>
    <p:extLst>
      <p:ext uri="{BB962C8B-B14F-4D97-AF65-F5344CB8AC3E}">
        <p14:creationId xmlns="" xmlns:p14="http://schemas.microsoft.com/office/powerpoint/2010/main" val="23775098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C1D382-8670-4CA2-A069-94B6C5132D83}" type="slidenum">
              <a:rPr lang="ru-RU" altLang="ru-RU" smtClean="0"/>
              <a:pPr/>
              <a:t>7</a:t>
            </a:fld>
            <a:endParaRPr lang="ru-RU" altLang="ru-RU" smtClean="0"/>
          </a:p>
        </p:txBody>
      </p:sp>
    </p:spTree>
    <p:extLst>
      <p:ext uri="{BB962C8B-B14F-4D97-AF65-F5344CB8AC3E}">
        <p14:creationId xmlns="" xmlns:p14="http://schemas.microsoft.com/office/powerpoint/2010/main" val="23775098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C1D382-8670-4CA2-A069-94B6C5132D83}" type="slidenum">
              <a:rPr lang="ru-RU" altLang="ru-RU" smtClean="0"/>
              <a:pPr/>
              <a:t>8</a:t>
            </a:fld>
            <a:endParaRPr lang="ru-RU" altLang="ru-RU" smtClean="0"/>
          </a:p>
        </p:txBody>
      </p:sp>
    </p:spTree>
    <p:extLst>
      <p:ext uri="{BB962C8B-B14F-4D97-AF65-F5344CB8AC3E}">
        <p14:creationId xmlns="" xmlns:p14="http://schemas.microsoft.com/office/powerpoint/2010/main" val="23775098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3316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CC186BA-C381-44D6-A8EE-B453D2071347}" type="slidenum">
              <a:rPr lang="ru-RU" altLang="ru-RU" smtClean="0"/>
              <a:pPr/>
              <a:t>9</a:t>
            </a:fld>
            <a:endParaRPr lang="ru-RU" altLang="ru-RU" smtClean="0"/>
          </a:p>
        </p:txBody>
      </p:sp>
    </p:spTree>
    <p:extLst>
      <p:ext uri="{BB962C8B-B14F-4D97-AF65-F5344CB8AC3E}">
        <p14:creationId xmlns="" xmlns:p14="http://schemas.microsoft.com/office/powerpoint/2010/main" val="4090709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EC09C-28BD-4709-905D-E81194BB9B81}" type="datetimeFigureOut">
              <a:rPr lang="ru-RU"/>
              <a:pPr>
                <a:defRPr/>
              </a:pPr>
              <a:t>11.07.2019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CFD0B-B725-4683-BEAF-5028A9A72ED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FA8E5-8C47-4C66-876D-62B0AE6D5238}" type="datetimeFigureOut">
              <a:rPr lang="ru-RU"/>
              <a:pPr>
                <a:defRPr/>
              </a:pPr>
              <a:t>11.07.2019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A9AD9-FB1B-4D1B-9563-1E198E00353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B5F40-ED03-44CB-BEF3-6788F213F4D3}" type="datetimeFigureOut">
              <a:rPr lang="ru-RU"/>
              <a:pPr>
                <a:defRPr/>
              </a:pPr>
              <a:t>11.07.2019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14427-0A81-45FB-A522-9AC35245457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F0241-236A-4432-8EAD-878C6B9F206D}" type="datetimeFigureOut">
              <a:rPr lang="ru-RU"/>
              <a:pPr>
                <a:defRPr/>
              </a:pPr>
              <a:t>11.07.2019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614CF-4CD3-4B4F-B843-34DD14B2BD7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43D4C-5837-4739-832E-C5CA479218CF}" type="datetimeFigureOut">
              <a:rPr lang="ru-RU"/>
              <a:pPr>
                <a:defRPr/>
              </a:pPr>
              <a:t>11.07.2019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DE89D-159D-4E21-9D73-037B06F69C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5E6BA-50F4-488C-BB69-17FF1C44EC83}" type="datetimeFigureOut">
              <a:rPr lang="ru-RU"/>
              <a:pPr>
                <a:defRPr/>
              </a:pPr>
              <a:t>11.07.2019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2D387-DACD-45DA-9230-BA65E11E95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7B0BC-5595-4FFC-83EC-AD43D2C946E3}" type="datetimeFigureOut">
              <a:rPr lang="ru-RU"/>
              <a:pPr>
                <a:defRPr/>
              </a:pPr>
              <a:t>11.07.2019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B6B26-8592-4F0C-90E0-1B6947A89C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9D55E-2145-467A-B6DD-FC413837CF40}" type="datetimeFigureOut">
              <a:rPr lang="ru-RU"/>
              <a:pPr>
                <a:defRPr/>
              </a:pPr>
              <a:t>11.07.2019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26BC9-30C1-4F03-A1AA-85AFBF3BB0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5BFCE-546B-4370-BFD6-F0B6124019A1}" type="datetimeFigureOut">
              <a:rPr lang="ru-RU"/>
              <a:pPr>
                <a:defRPr/>
              </a:pPr>
              <a:t>11.07.2019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F7A63-1D44-4B4D-B3EF-F4DB5AC421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87DF4-C2A5-44C6-8CBE-2608F2BB6D00}" type="datetimeFigureOut">
              <a:rPr lang="ru-RU"/>
              <a:pPr>
                <a:defRPr/>
              </a:pPr>
              <a:t>11.07.2019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A4038-3D01-46A3-B939-CFF1C0740E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B1257-5DE4-4650-A5F7-4C84C86A10DA}" type="datetimeFigureOut">
              <a:rPr lang="ru-RU"/>
              <a:pPr>
                <a:defRPr/>
              </a:pPr>
              <a:t>11.07.2019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AC868-9D2C-4955-B42F-87A873633B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8214D92-93D2-4938-93FD-BD7776F04B4B}" type="datetimeFigureOut">
              <a:rPr lang="ru-RU"/>
              <a:pPr>
                <a:defRPr/>
              </a:pPr>
              <a:t>11.07.2019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20EB797-DBC9-4C7F-9F1E-946C60F817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6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9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14.png"/><Relationship Id="rId4" Type="http://schemas.openxmlformats.org/officeDocument/2006/relationships/image" Target="../media/image2.png"/><Relationship Id="rId9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19.png"/><Relationship Id="rId4" Type="http://schemas.openxmlformats.org/officeDocument/2006/relationships/image" Target="../media/image2.png"/><Relationship Id="rId9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468313" y="1916113"/>
            <a:ext cx="8229600" cy="2368550"/>
          </a:xfrm>
        </p:spPr>
        <p:txBody>
          <a:bodyPr/>
          <a:lstStyle/>
          <a:p>
            <a:pPr eaLnBrk="1" hangingPunct="1"/>
            <a:r>
              <a:rPr lang="ru-RU" alt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Контрольно-надзорная деятельность</a:t>
            </a:r>
            <a:br>
              <a:rPr lang="ru-RU" alt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 рамках легализации трудовых отношений в Ставропольском крае</a:t>
            </a:r>
            <a:r>
              <a:rPr lang="ru-RU" alt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3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TextBox 14"/>
          <p:cNvSpPr txBox="1">
            <a:spLocks noChangeArrowheads="1"/>
          </p:cNvSpPr>
          <p:nvPr/>
        </p:nvSpPr>
        <p:spPr bwMode="auto">
          <a:xfrm>
            <a:off x="250825" y="5013325"/>
            <a:ext cx="84978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altLang="ru-RU" b="1" i="1" dirty="0">
              <a:solidFill>
                <a:srgbClr val="23538D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b="1" i="1" dirty="0" smtClean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Руководитель </a:t>
            </a:r>
            <a:r>
              <a:rPr lang="ru-RU" altLang="ru-RU" b="1" i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Государственной инспекции труда в Ставропольском крае Людмила Викторовна Хохрякова</a:t>
            </a:r>
          </a:p>
          <a:p>
            <a:pPr eaLnBrk="1" hangingPunct="1"/>
            <a:endParaRPr lang="ru-RU" altLang="ru-RU" b="1" i="1" dirty="0">
              <a:solidFill>
                <a:srgbClr val="23538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Рисунок 15" descr="герб.jpg"/>
          <p:cNvPicPr>
            <a:picLocks noChangeAspect="1" noChangeArrowheads="1"/>
          </p:cNvPicPr>
          <p:nvPr/>
        </p:nvPicPr>
        <p:blipFill>
          <a:blip r:embed="rId2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Прямоугольник 15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102" name="Группа 16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8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125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510501" y="2492896"/>
            <a:ext cx="8085388" cy="72008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alt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ликвидации неформальной занятости</a:t>
            </a:r>
            <a:endParaRPr lang="ru-RU" altLang="ru-RU" sz="2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509548" y="3501007"/>
            <a:ext cx="8116847" cy="916133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altLang="ru-RU" sz="2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фактов </a:t>
            </a:r>
            <a:r>
              <a:rPr lang="ru-RU" alt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неофициального оформления трудовых отношений с работниками</a:t>
            </a:r>
            <a:endParaRPr lang="ru-RU" altLang="ru-RU" sz="2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510501" y="5366108"/>
            <a:ext cx="8104747" cy="948967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alt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и пресечение «серых» схем и расчетов</a:t>
            </a:r>
          </a:p>
          <a:p>
            <a:pPr algn="ctr" eaLnBrk="1" hangingPunct="1">
              <a:defRPr/>
            </a:pPr>
            <a:r>
              <a:rPr lang="ru-RU" altLang="ru-RU" sz="2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наличной форме при оплате труда </a:t>
            </a:r>
            <a:endParaRPr lang="ru-RU" altLang="ru-RU" sz="2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181317" y="955675"/>
            <a:ext cx="8783637" cy="1304925"/>
          </a:xfrm>
          <a:prstGeom prst="roundRect">
            <a:avLst>
              <a:gd name="adj" fmla="val 21597"/>
            </a:avLst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300" b="1" dirty="0">
                <a:solidFill>
                  <a:srgbClr val="FF0000"/>
                </a:solidFill>
              </a:rPr>
              <a:t>С 11 января 2018 года </a:t>
            </a:r>
            <a:r>
              <a:rPr lang="ru-RU" sz="1300" dirty="0">
                <a:solidFill>
                  <a:schemeClr val="tx1"/>
                </a:solidFill>
              </a:rPr>
              <a:t>вступили в силу изменения норм ст. 360 Трудового кодекса РФ, которыми ГИТ предоставлено право беспрепятственно проводить проверки соблюдения прав работников в организациях </a:t>
            </a:r>
            <a:r>
              <a:rPr lang="ru-RU" sz="1300" b="1" dirty="0">
                <a:solidFill>
                  <a:srgbClr val="FF0000"/>
                </a:solidFill>
              </a:rPr>
              <a:t>без предварительного их предупреждения</a:t>
            </a:r>
            <a:r>
              <a:rPr lang="ru-RU" sz="1300" dirty="0">
                <a:solidFill>
                  <a:schemeClr val="tx1"/>
                </a:solidFill>
              </a:rPr>
              <a:t> по обращению и заявлению граждан, в том числе индивидуальных предпринимателей, юридических лиц, информации от органов государственной власти, органов местного самоуправления, профессиональных союзов, из средств массовой информации о фактах уклонения от оформления трудового договора, ненадлежащего оформления трудового договора или заключения гражданско-правового договора.</a:t>
            </a:r>
          </a:p>
        </p:txBody>
      </p:sp>
      <p:sp>
        <p:nvSpPr>
          <p:cNvPr id="21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509548" y="4417141"/>
            <a:ext cx="8104747" cy="948967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altLang="ru-RU" sz="2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фактов </a:t>
            </a:r>
            <a:r>
              <a:rPr lang="ru-RU" alt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заключения гражданско-правовых </a:t>
            </a:r>
            <a:r>
              <a:rPr lang="ru-RU" alt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договоров, подменяющих понятие трудовые</a:t>
            </a:r>
            <a:endParaRPr lang="ru-RU" altLang="ru-RU" sz="2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7604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7" y="1212621"/>
            <a:ext cx="3157601" cy="2141976"/>
          </a:xfrm>
          <a:prstGeom prst="rect">
            <a:avLst/>
          </a:prstGeom>
        </p:spPr>
      </p:pic>
      <p:pic>
        <p:nvPicPr>
          <p:cNvPr id="5122" name="Рисунок 15" descr="герб.jpg"/>
          <p:cNvPicPr>
            <a:picLocks noChangeAspect="1" noChangeArrowheads="1"/>
          </p:cNvPicPr>
          <p:nvPr/>
        </p:nvPicPr>
        <p:blipFill>
          <a:blip r:embed="rId4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125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3929784" y="1137914"/>
            <a:ext cx="5018187" cy="79723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alt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зарегистрировано в ОМС жителей </a:t>
            </a:r>
            <a:r>
              <a:rPr lang="ru-RU" alt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края </a:t>
            </a: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2,7 </a:t>
            </a: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 человек</a:t>
            </a:r>
            <a:endParaRPr lang="ru-RU" alt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30" name="TextBox 3"/>
          <p:cNvSpPr txBox="1">
            <a:spLocks noChangeArrowheads="1"/>
          </p:cNvSpPr>
          <p:nvPr/>
        </p:nvSpPr>
        <p:spPr bwMode="auto">
          <a:xfrm>
            <a:off x="2682829" y="1960444"/>
            <a:ext cx="124695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dirty="0" smtClean="0"/>
              <a:t>Работающие по данным ПФР</a:t>
            </a:r>
            <a:endParaRPr lang="ru-RU" altLang="ru-RU" sz="1200" dirty="0"/>
          </a:p>
        </p:txBody>
      </p:sp>
      <p:sp>
        <p:nvSpPr>
          <p:cNvPr id="5133" name="TextBox 22"/>
          <p:cNvSpPr txBox="1">
            <a:spLocks noChangeArrowheads="1"/>
          </p:cNvSpPr>
          <p:nvPr/>
        </p:nvSpPr>
        <p:spPr bwMode="auto">
          <a:xfrm>
            <a:off x="1824116" y="1037677"/>
            <a:ext cx="1863687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1200" b="1" dirty="0">
                <a:solidFill>
                  <a:srgbClr val="FF0000"/>
                </a:solidFill>
              </a:rPr>
              <a:t>Нелегальный сектор</a:t>
            </a:r>
            <a:r>
              <a:rPr lang="ru-RU" altLang="ru-RU" sz="12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altLang="ru-RU" sz="1200" b="1" dirty="0" smtClean="0">
                <a:solidFill>
                  <a:srgbClr val="FF0000"/>
                </a:solidFill>
              </a:rPr>
              <a:t>(</a:t>
            </a:r>
            <a:r>
              <a:rPr lang="ru-RU" altLang="ru-RU" sz="1200" b="1" dirty="0">
                <a:solidFill>
                  <a:srgbClr val="FF0000"/>
                </a:solidFill>
              </a:rPr>
              <a:t>эк. </a:t>
            </a:r>
            <a:r>
              <a:rPr lang="ru-RU" altLang="ru-RU" sz="1200" b="1" dirty="0" smtClean="0">
                <a:solidFill>
                  <a:srgbClr val="FF0000"/>
                </a:solidFill>
              </a:rPr>
              <a:t>активное население)</a:t>
            </a:r>
            <a:endParaRPr lang="ru-RU" altLang="ru-RU" sz="1200" b="1" dirty="0">
              <a:solidFill>
                <a:srgbClr val="FF0000"/>
              </a:solidFill>
            </a:endParaRPr>
          </a:p>
          <a:p>
            <a:endParaRPr lang="ru-RU" altLang="ru-RU" sz="1400" b="1" dirty="0">
              <a:solidFill>
                <a:srgbClr val="FF0000"/>
              </a:solidFill>
            </a:endParaRPr>
          </a:p>
        </p:txBody>
      </p:sp>
      <p:sp>
        <p:nvSpPr>
          <p:cNvPr id="22" name="TextBox 1"/>
          <p:cNvSpPr txBox="1">
            <a:spLocks noChangeArrowheads="1"/>
          </p:cNvSpPr>
          <p:nvPr/>
        </p:nvSpPr>
        <p:spPr bwMode="auto">
          <a:xfrm>
            <a:off x="167581" y="2852936"/>
            <a:ext cx="11876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1200" dirty="0"/>
              <a:t>Пенсионеры, учащиеся и др. </a:t>
            </a:r>
            <a:r>
              <a:rPr lang="ru-RU" altLang="ru-RU" sz="1200" dirty="0" smtClean="0"/>
              <a:t>категории</a:t>
            </a:r>
            <a:endParaRPr lang="ru-RU" altLang="ru-RU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1419863" y="1672333"/>
            <a:ext cx="7751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т</a:t>
            </a:r>
            <a:r>
              <a:rPr lang="ru-RU" sz="1200" dirty="0" smtClean="0"/>
              <a:t>ыс. чел.</a:t>
            </a:r>
            <a:endParaRPr lang="ru-RU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4745734" y="2125197"/>
            <a:ext cx="3105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Легализовано   за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</a:rPr>
              <a:t>2016 – 2019 г.     </a:t>
            </a:r>
            <a:r>
              <a:rPr lang="ru-RU" b="1" dirty="0" smtClean="0">
                <a:solidFill>
                  <a:srgbClr val="FF0000"/>
                </a:solidFill>
              </a:rPr>
              <a:t>1153 чел.</a:t>
            </a: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="" xmlns:p14="http://schemas.microsoft.com/office/powerpoint/2010/main" val="3297504732"/>
              </p:ext>
            </p:extLst>
          </p:nvPr>
        </p:nvGraphicFramePr>
        <p:xfrm>
          <a:off x="1603546" y="2780928"/>
          <a:ext cx="7432951" cy="3540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1807453" y="2145109"/>
            <a:ext cx="7751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т</a:t>
            </a:r>
            <a:r>
              <a:rPr lang="ru-RU" sz="1200" dirty="0" smtClean="0"/>
              <a:t>ыс. чел.</a:t>
            </a:r>
            <a:endParaRPr lang="ru-RU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604824" y="2008913"/>
            <a:ext cx="7751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т</a:t>
            </a:r>
            <a:r>
              <a:rPr lang="ru-RU" sz="1200" dirty="0" smtClean="0"/>
              <a:t>ыс. чел.</a:t>
            </a:r>
            <a:endParaRPr lang="ru-RU" sz="1200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987824" y="5389376"/>
            <a:ext cx="0" cy="50405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4728968" y="5445224"/>
            <a:ext cx="0" cy="50405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6305026" y="4092665"/>
            <a:ext cx="0" cy="185661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8028384" y="3343791"/>
            <a:ext cx="0" cy="250586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1"/>
          <p:cNvSpPr txBox="1"/>
          <p:nvPr/>
        </p:nvSpPr>
        <p:spPr>
          <a:xfrm>
            <a:off x="2500298" y="5929330"/>
            <a:ext cx="1214446" cy="28573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30.06.2016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1"/>
          <p:cNvSpPr txBox="1"/>
          <p:nvPr/>
        </p:nvSpPr>
        <p:spPr>
          <a:xfrm>
            <a:off x="4143372" y="5929330"/>
            <a:ext cx="1214446" cy="28573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30.06.2017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1"/>
          <p:cNvSpPr txBox="1"/>
          <p:nvPr/>
        </p:nvSpPr>
        <p:spPr>
          <a:xfrm>
            <a:off x="5715008" y="5929330"/>
            <a:ext cx="1214446" cy="28573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30.06.2018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1"/>
          <p:cNvSpPr txBox="1"/>
          <p:nvPr/>
        </p:nvSpPr>
        <p:spPr>
          <a:xfrm>
            <a:off x="7500958" y="5929330"/>
            <a:ext cx="1214446" cy="28573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30.06.2019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324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29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4" name="Блок-схема: альтернативный процесс 23"/>
          <p:cNvSpPr/>
          <p:nvPr/>
        </p:nvSpPr>
        <p:spPr>
          <a:xfrm>
            <a:off x="804119" y="4294924"/>
            <a:ext cx="2480842" cy="1731848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FF0000"/>
                </a:solidFill>
              </a:rPr>
              <a:t>Информация из муниципальных образований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</a:rPr>
              <a:t>Основание: распоряжение № 156-р от 29.03.18 </a:t>
            </a:r>
            <a:r>
              <a:rPr lang="ru-RU" sz="1600" b="1" dirty="0" smtClean="0">
                <a:solidFill>
                  <a:schemeClr val="tx1"/>
                </a:solidFill>
              </a:rPr>
              <a:t>п.1.2.2.2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4" name="TextBox 1"/>
          <p:cNvSpPr txBox="1">
            <a:spLocks noChangeArrowheads="1"/>
          </p:cNvSpPr>
          <p:nvPr/>
        </p:nvSpPr>
        <p:spPr bwMode="auto">
          <a:xfrm>
            <a:off x="561485" y="892175"/>
            <a:ext cx="82089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Ликвидация неофициального оформления трудовых отношений в хозяйствующих субъектах Ставропольского края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03" y="1609586"/>
            <a:ext cx="2624858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2" name="Таблица 3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02947763"/>
              </p:ext>
            </p:extLst>
          </p:nvPr>
        </p:nvGraphicFramePr>
        <p:xfrm>
          <a:off x="3563888" y="1700808"/>
          <a:ext cx="5328592" cy="4619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4607"/>
                <a:gridCol w="2533985"/>
              </a:tblGrid>
              <a:tr h="32600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Район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Район</a:t>
                      </a:r>
                      <a:endParaRPr lang="ru-RU" sz="1000" dirty="0"/>
                    </a:p>
                  </a:txBody>
                  <a:tcPr/>
                </a:tc>
              </a:tr>
              <a:tr h="204450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г. </a:t>
                      </a:r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СТАВРОПОЛЬ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ts val="7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г. ЕССЕНТУКИ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г. ЖЕЛЕЗНОВОДСК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ts val="7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г. ПЯТИГОРСК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ГЕОРГИЕВСКИЙ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ts val="7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МИНЕРАЛОВОДСКИЙ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ts val="7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АНДРОПОВСКИЙ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БЛАГОДАРНЕНСКИЙ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ts val="7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ГРАЧЕВСКИЙ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КУРСКИЙ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КИРОВСКИЙ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КОЧУБЕЕВСКИЙ </a:t>
                      </a:r>
                      <a:endParaRPr lang="ru-RU" sz="1200" dirty="0"/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ПЕТРОВСКИЙ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НОВОАЛЕКСАНДРОВСКИЙ </a:t>
                      </a: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СОВЕТСКИЙ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ТРУНОВСКИЙ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ШПАКОВСКИЙ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7F47E"/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ts val="7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ts val="7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г. КИСЛОВОДСК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г. НЕВИННОМЫССК</a:t>
                      </a: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АЛЕКСАНДРОВСКИЙ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114300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г. ЛЕРМОНТОВ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 АРЗГИРСКИЙ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АПАНАСЕНКОВСКИЙ 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ИЗОБИЛЬНЕНСКИЙ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БУДЕННОВСКИЙ 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КИРОВСКИЙ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ИПАТОВСКИЙ 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КРАСНОГВАРДЕЙСКИЙ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ЛЕВОКУМСКИЙ 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НЕФТЕКУМСКИЙ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ПРЕДГОРНЫЙ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СТЕПНОВСКИЙ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НОВОСЕЛИЦКИЙ 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</a:tr>
              <a:tr h="204450">
                <a:tc>
                  <a:txBody>
                    <a:bodyPr/>
                    <a:lstStyle/>
                    <a:p>
                      <a:pPr algn="ctr" fontAlgn="b">
                        <a:lnSpc>
                          <a:spcPts val="720"/>
                        </a:lnSpc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ТУРКМЕНСКИЙ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rgbClr val="FF7C8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4890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Блок-схема: альтернативный процесс 48"/>
          <p:cNvSpPr/>
          <p:nvPr/>
        </p:nvSpPr>
        <p:spPr>
          <a:xfrm>
            <a:off x="6957717" y="2176534"/>
            <a:ext cx="1616050" cy="1152538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лок-схема: альтернативный процесс 47"/>
          <p:cNvSpPr/>
          <p:nvPr/>
        </p:nvSpPr>
        <p:spPr>
          <a:xfrm>
            <a:off x="3656661" y="2096841"/>
            <a:ext cx="1616050" cy="1152538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575490" y="2150889"/>
            <a:ext cx="1616050" cy="1149559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149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156" name="TextBox 1"/>
          <p:cNvSpPr txBox="1">
            <a:spLocks noChangeArrowheads="1"/>
          </p:cNvSpPr>
          <p:nvPr/>
        </p:nvSpPr>
        <p:spPr bwMode="auto">
          <a:xfrm>
            <a:off x="561485" y="953111"/>
            <a:ext cx="82089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Ликвидация неофициального оформления трудовых отношений в хозяйствующих субъектах в 1 полугодии 2019 года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0431" y="2156772"/>
            <a:ext cx="1468041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900" dirty="0" smtClean="0"/>
          </a:p>
          <a:p>
            <a:pPr algn="ctr"/>
            <a:r>
              <a:rPr lang="ru-RU" sz="1600" dirty="0" smtClean="0"/>
              <a:t>Проведено проверок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114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30665" y="2095092"/>
            <a:ext cx="14680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Выявлены нарушения в </a:t>
            </a:r>
            <a:r>
              <a:rPr lang="ru-RU" sz="2400" b="1" dirty="0" smtClean="0">
                <a:solidFill>
                  <a:srgbClr val="FF0000"/>
                </a:solidFill>
              </a:rPr>
              <a:t>67</a:t>
            </a:r>
          </a:p>
          <a:p>
            <a:pPr algn="ctr"/>
            <a:r>
              <a:rPr lang="ru-RU" sz="1600" dirty="0" smtClean="0"/>
              <a:t>хоз. субъектах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916973" y="2280931"/>
            <a:ext cx="16567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Наложено штрафов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1596</a:t>
            </a:r>
            <a:r>
              <a:rPr lang="ru-RU" sz="2400" dirty="0" smtClean="0"/>
              <a:t> </a:t>
            </a:r>
            <a:r>
              <a:rPr lang="ru-RU" sz="1600" dirty="0" smtClean="0"/>
              <a:t>тыс. руб.</a:t>
            </a:r>
            <a:endParaRPr lang="ru-RU" sz="1600" dirty="0"/>
          </a:p>
        </p:txBody>
      </p:sp>
      <p:sp>
        <p:nvSpPr>
          <p:cNvPr id="34" name="Блок-схема: альтернативный процесс 33"/>
          <p:cNvSpPr/>
          <p:nvPr/>
        </p:nvSpPr>
        <p:spPr>
          <a:xfrm>
            <a:off x="6957717" y="4226020"/>
            <a:ext cx="1616050" cy="1124578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7031721" y="4311255"/>
            <a:ext cx="14680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Оформлено договоров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272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2580133" y="2546358"/>
            <a:ext cx="576064" cy="36004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право 38"/>
          <p:cNvSpPr/>
          <p:nvPr/>
        </p:nvSpPr>
        <p:spPr>
          <a:xfrm>
            <a:off x="5812143" y="2548887"/>
            <a:ext cx="576064" cy="36004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 rot="5400000">
            <a:off x="7457338" y="3576631"/>
            <a:ext cx="576064" cy="36004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http://images.trucksale.ru/upload/news/thumb900xr_710da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018" y="4010873"/>
            <a:ext cx="2603869" cy="14401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трелка влево 2"/>
          <p:cNvSpPr/>
          <p:nvPr/>
        </p:nvSpPr>
        <p:spPr>
          <a:xfrm>
            <a:off x="5812143" y="4670522"/>
            <a:ext cx="576064" cy="344790"/>
          </a:xfrm>
          <a:prstGeom prst="lef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Блок-схема: альтернативный процесс 49"/>
          <p:cNvSpPr/>
          <p:nvPr/>
        </p:nvSpPr>
        <p:spPr>
          <a:xfrm>
            <a:off x="575490" y="4194769"/>
            <a:ext cx="1616050" cy="1152538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81439" y="4203533"/>
            <a:ext cx="152298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Информация по каждому работнику отправлена в УФНС</a:t>
            </a:r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5654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Блок-схема: альтернативный процесс 48"/>
          <p:cNvSpPr/>
          <p:nvPr/>
        </p:nvSpPr>
        <p:spPr>
          <a:xfrm>
            <a:off x="2752403" y="4065555"/>
            <a:ext cx="3913635" cy="743977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лок-схема: альтернативный процесс 47"/>
          <p:cNvSpPr/>
          <p:nvPr/>
        </p:nvSpPr>
        <p:spPr>
          <a:xfrm>
            <a:off x="6864953" y="4051784"/>
            <a:ext cx="1616050" cy="1152538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981325" y="4051784"/>
            <a:ext cx="1616050" cy="1149559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149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156" name="TextBox 1"/>
          <p:cNvSpPr txBox="1">
            <a:spLocks noChangeArrowheads="1"/>
          </p:cNvSpPr>
          <p:nvPr/>
        </p:nvSpPr>
        <p:spPr bwMode="auto">
          <a:xfrm>
            <a:off x="561485" y="953111"/>
            <a:ext cx="82089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Взаимодействие с Управлением Федеральной налоговой службы РФ по Ставропольскому краю за </a:t>
            </a: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1 полугодии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2019 года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75433" y="4294697"/>
            <a:ext cx="14680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Работодатели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180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39951" y="4212554"/>
            <a:ext cx="1468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Работники</a:t>
            </a:r>
            <a:r>
              <a:rPr lang="ru-RU" sz="2400" b="1" dirty="0" smtClean="0">
                <a:solidFill>
                  <a:srgbClr val="FF0000"/>
                </a:solidFill>
              </a:rPr>
              <a:t> 435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906391" y="4101646"/>
            <a:ext cx="36485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err="1" smtClean="0"/>
              <a:t>Доначисленная</a:t>
            </a:r>
            <a:r>
              <a:rPr lang="ru-RU" sz="1600" dirty="0" smtClean="0"/>
              <a:t> заработная плата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Более 8 млн. руб.</a:t>
            </a:r>
            <a:endParaRPr lang="ru-RU" sz="1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55" y="2020867"/>
            <a:ext cx="2567436" cy="1970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3853" y="2030513"/>
            <a:ext cx="2710298" cy="1964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562" y="1681859"/>
            <a:ext cx="2822471" cy="215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трелка вправо 1"/>
          <p:cNvSpPr/>
          <p:nvPr/>
        </p:nvSpPr>
        <p:spPr>
          <a:xfrm rot="5400000">
            <a:off x="4464125" y="3738852"/>
            <a:ext cx="403681" cy="36004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альтернативный процесс 32"/>
          <p:cNvSpPr/>
          <p:nvPr/>
        </p:nvSpPr>
        <p:spPr>
          <a:xfrm>
            <a:off x="2752401" y="5043550"/>
            <a:ext cx="3913635" cy="1193761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2880139" y="5101821"/>
            <a:ext cx="36485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Взносы в фонды РФ</a:t>
            </a:r>
          </a:p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1 млн. руб.</a:t>
            </a:r>
            <a:endParaRPr lang="ru-RU" sz="2000" b="1" dirty="0">
              <a:solidFill>
                <a:srgbClr val="00B050"/>
              </a:solidFill>
            </a:endParaRPr>
          </a:p>
          <a:p>
            <a:pPr algn="ctr"/>
            <a:r>
              <a:rPr lang="ru-RU" sz="1600" dirty="0" smtClean="0"/>
              <a:t>Налог 2-НДФЛ</a:t>
            </a:r>
          </a:p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634 тыс. руб.</a:t>
            </a:r>
            <a:endParaRPr lang="ru-RU" sz="2000" dirty="0">
              <a:solidFill>
                <a:srgbClr val="00B050"/>
              </a:solidFill>
            </a:endParaRPr>
          </a:p>
        </p:txBody>
      </p:sp>
      <p:sp>
        <p:nvSpPr>
          <p:cNvPr id="35" name="Стрелка вправо 34"/>
          <p:cNvSpPr/>
          <p:nvPr/>
        </p:nvSpPr>
        <p:spPr>
          <a:xfrm rot="5400000">
            <a:off x="4465129" y="4776336"/>
            <a:ext cx="401673" cy="36004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587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107504" y="1660997"/>
            <a:ext cx="4441413" cy="42882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лок-схема: альтернативный процесс 47"/>
          <p:cNvSpPr/>
          <p:nvPr/>
        </p:nvSpPr>
        <p:spPr>
          <a:xfrm>
            <a:off x="1520185" y="1911049"/>
            <a:ext cx="1616050" cy="360040"/>
          </a:xfrm>
          <a:prstGeom prst="flowChartAlternateProcess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Торговля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1440656" y="5021212"/>
            <a:ext cx="1616050" cy="720080"/>
          </a:xfrm>
          <a:prstGeom prst="flowChartAlternate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47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работников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146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149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156" name="TextBox 1"/>
          <p:cNvSpPr txBox="1">
            <a:spLocks noChangeArrowheads="1"/>
          </p:cNvSpPr>
          <p:nvPr/>
        </p:nvSpPr>
        <p:spPr bwMode="auto">
          <a:xfrm>
            <a:off x="561485" y="953111"/>
            <a:ext cx="82089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Характерные примеры неофициального оформления трудовых отношений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676" y="2584152"/>
            <a:ext cx="1612454" cy="1215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4602298" y="1650313"/>
            <a:ext cx="4323069" cy="4298967"/>
            <a:chOff x="3995936" y="1461657"/>
            <a:chExt cx="4929431" cy="4741766"/>
          </a:xfrm>
        </p:grpSpPr>
        <p:sp>
          <p:nvSpPr>
            <p:cNvPr id="3" name="Овал 2"/>
            <p:cNvSpPr/>
            <p:nvPr/>
          </p:nvSpPr>
          <p:spPr>
            <a:xfrm>
              <a:off x="3995936" y="1461657"/>
              <a:ext cx="4929431" cy="474176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Блок-схема: альтернативный процесс 37"/>
            <p:cNvSpPr/>
            <p:nvPr/>
          </p:nvSpPr>
          <p:spPr>
            <a:xfrm>
              <a:off x="5778914" y="1660997"/>
              <a:ext cx="1616050" cy="383260"/>
            </a:xfrm>
            <a:prstGeom prst="flowChartAlternateProcess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tx1"/>
                  </a:solidFill>
                </a:rPr>
                <a:t>Культура</a:t>
              </a:r>
              <a:endParaRPr lang="ru-RU" sz="2400" dirty="0">
                <a:solidFill>
                  <a:schemeClr val="tx1"/>
                </a:solidFill>
              </a:endParaRPr>
            </a:p>
          </p:txBody>
        </p:sp>
        <p:grpSp>
          <p:nvGrpSpPr>
            <p:cNvPr id="6" name="Группа 5"/>
            <p:cNvGrpSpPr/>
            <p:nvPr/>
          </p:nvGrpSpPr>
          <p:grpSpPr>
            <a:xfrm>
              <a:off x="4492560" y="3530649"/>
              <a:ext cx="3896582" cy="1704695"/>
              <a:chOff x="111634" y="3820408"/>
              <a:chExt cx="3405365" cy="1573453"/>
            </a:xfrm>
          </p:grpSpPr>
          <p:pic>
            <p:nvPicPr>
              <p:cNvPr id="33" name="Picture 2" descr="http://infoorel.ru/user_foto/news/01906e8be48ab7b9c6903f1e751df0d7.jpeg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1031299" y="4189740"/>
                <a:ext cx="1585633" cy="1204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2436879" y="3824004"/>
                <a:ext cx="1080120" cy="646331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endParaRPr lang="ru-RU" sz="400" b="1" dirty="0" smtClean="0"/>
              </a:p>
              <a:p>
                <a:pPr algn="ctr"/>
                <a:r>
                  <a:rPr lang="ru-RU" sz="1400" b="1" dirty="0" smtClean="0"/>
                  <a:t>Трудовые договоры</a:t>
                </a:r>
              </a:p>
              <a:p>
                <a:endParaRPr lang="ru-RU" sz="400" b="1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111634" y="3820408"/>
                <a:ext cx="1168966" cy="738664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/>
                  <a:t>Гражданско-правовые договоры</a:t>
                </a:r>
                <a:endParaRPr lang="ru-RU" sz="1400" b="1" dirty="0"/>
              </a:p>
            </p:txBody>
          </p:sp>
        </p:grp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9318" y="2184200"/>
              <a:ext cx="2019192" cy="13514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" name="Блок-схема: альтернативный процесс 50"/>
            <p:cNvSpPr/>
            <p:nvPr/>
          </p:nvSpPr>
          <p:spPr>
            <a:xfrm>
              <a:off x="5745353" y="5235344"/>
              <a:ext cx="1616050" cy="754934"/>
            </a:xfrm>
            <a:prstGeom prst="flowChartAlternateProcess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FF0000"/>
                  </a:solidFill>
                </a:rPr>
                <a:t>15</a:t>
              </a:r>
            </a:p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работников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6703018" y="2159817"/>
              <a:ext cx="1445876" cy="13562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ru-RU" sz="1400" dirty="0" smtClean="0">
                  <a:solidFill>
                    <a:srgbClr val="FF0000"/>
                  </a:solidFill>
                </a:rPr>
                <a:t>ФГБУК Сев-</a:t>
              </a:r>
              <a:r>
                <a:rPr lang="ru-RU" sz="1400" dirty="0" err="1" smtClean="0">
                  <a:solidFill>
                    <a:srgbClr val="FF0000"/>
                  </a:solidFill>
                </a:rPr>
                <a:t>Кав</a:t>
              </a:r>
              <a:r>
                <a:rPr lang="ru-RU" sz="1400" dirty="0" smtClean="0">
                  <a:solidFill>
                    <a:srgbClr val="FF0000"/>
                  </a:solidFill>
                </a:rPr>
                <a:t>. филармония им. В.И. Сафонова</a:t>
              </a:r>
              <a:endParaRPr lang="ru-RU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2373707" y="2584152"/>
            <a:ext cx="1523710" cy="12156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Рынок «Лира»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115617" y="4005064"/>
            <a:ext cx="2376264" cy="8362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Без оформления трудового договора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945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107504" y="1660997"/>
            <a:ext cx="4441413" cy="42882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149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156" name="TextBox 1"/>
          <p:cNvSpPr txBox="1">
            <a:spLocks noChangeArrowheads="1"/>
          </p:cNvSpPr>
          <p:nvPr/>
        </p:nvSpPr>
        <p:spPr bwMode="auto">
          <a:xfrm>
            <a:off x="561485" y="953111"/>
            <a:ext cx="82089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Характерные примеры неофициального оформления трудовых отношений</a:t>
            </a:r>
          </a:p>
        </p:txBody>
      </p:sp>
      <p:grpSp>
        <p:nvGrpSpPr>
          <p:cNvPr id="7" name="Группа 6"/>
          <p:cNvGrpSpPr/>
          <p:nvPr/>
        </p:nvGrpSpPr>
        <p:grpSpPr>
          <a:xfrm>
            <a:off x="4602298" y="1650313"/>
            <a:ext cx="4323069" cy="4298967"/>
            <a:chOff x="3995936" y="1461657"/>
            <a:chExt cx="4929431" cy="4741766"/>
          </a:xfrm>
        </p:grpSpPr>
        <p:sp>
          <p:nvSpPr>
            <p:cNvPr id="3" name="Овал 2"/>
            <p:cNvSpPr/>
            <p:nvPr/>
          </p:nvSpPr>
          <p:spPr>
            <a:xfrm>
              <a:off x="3995936" y="1461657"/>
              <a:ext cx="4929431" cy="474176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6703018" y="2491683"/>
              <a:ext cx="1445876" cy="13562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ru-RU" sz="1400" dirty="0" smtClean="0">
                  <a:solidFill>
                    <a:srgbClr val="FF0000"/>
                  </a:solidFill>
                </a:rPr>
                <a:t>ООО «</a:t>
              </a:r>
              <a:r>
                <a:rPr lang="ru-RU" sz="1400" dirty="0" err="1" smtClean="0">
                  <a:solidFill>
                    <a:srgbClr val="FF0000"/>
                  </a:solidFill>
                </a:rPr>
                <a:t>Приозерское</a:t>
              </a:r>
              <a:r>
                <a:rPr lang="ru-RU" sz="1400" dirty="0" smtClean="0">
                  <a:solidFill>
                    <a:srgbClr val="FF0000"/>
                  </a:solidFill>
                </a:rPr>
                <a:t>» </a:t>
              </a:r>
              <a:r>
                <a:rPr lang="ru-RU" sz="1400" dirty="0" err="1" smtClean="0">
                  <a:solidFill>
                    <a:srgbClr val="FF0000"/>
                  </a:solidFill>
                </a:rPr>
                <a:t>Левокумский</a:t>
              </a:r>
              <a:r>
                <a:rPr lang="ru-RU" sz="1400" dirty="0" smtClean="0">
                  <a:solidFill>
                    <a:srgbClr val="FF0000"/>
                  </a:solidFill>
                </a:rPr>
                <a:t> район</a:t>
              </a:r>
              <a:endParaRPr lang="ru-RU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2203947" y="2636912"/>
            <a:ext cx="1359941" cy="1240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ООО ЧОП «Легат»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115617" y="4005064"/>
            <a:ext cx="2376264" cy="8362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Без оформления трудового договора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2" name="Блок-схема: альтернативный процесс 31"/>
          <p:cNvSpPr/>
          <p:nvPr/>
        </p:nvSpPr>
        <p:spPr>
          <a:xfrm>
            <a:off x="1495724" y="1788974"/>
            <a:ext cx="1616050" cy="766520"/>
          </a:xfrm>
          <a:prstGeom prst="flowChartAlternateProces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Охранная деятельность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4" name="Блок-схема: альтернативный процесс 33"/>
          <p:cNvSpPr/>
          <p:nvPr/>
        </p:nvSpPr>
        <p:spPr>
          <a:xfrm>
            <a:off x="1559608" y="5001105"/>
            <a:ext cx="1616050" cy="754934"/>
          </a:xfrm>
          <a:prstGeom prst="flowChartAlternateProces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14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работников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569933"/>
            <a:ext cx="1756314" cy="1255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Скругленный прямоугольник 34"/>
          <p:cNvSpPr/>
          <p:nvPr/>
        </p:nvSpPr>
        <p:spPr>
          <a:xfrm>
            <a:off x="5575700" y="4019153"/>
            <a:ext cx="2376264" cy="8362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Без оформления трудового договора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6" name="Блок-схема: альтернативный процесс 35"/>
          <p:cNvSpPr/>
          <p:nvPr/>
        </p:nvSpPr>
        <p:spPr>
          <a:xfrm>
            <a:off x="5994346" y="5001105"/>
            <a:ext cx="1616050" cy="754934"/>
          </a:xfrm>
          <a:prstGeom prst="flowChartAlternateProcess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20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работников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7" name="Блок-схема: альтернативный процесс 36"/>
          <p:cNvSpPr/>
          <p:nvPr/>
        </p:nvSpPr>
        <p:spPr>
          <a:xfrm>
            <a:off x="5994346" y="1788974"/>
            <a:ext cx="1616050" cy="766520"/>
          </a:xfrm>
          <a:prstGeom prst="flowChartAlternateProcess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Сельское хозяйство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21168"/>
            <a:ext cx="1151930" cy="1272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30048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172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175" name="Picture 6" descr="http://www.vnd12.ru/uploads/posts/2015-08/1439205106_partnerka-infobiznesmen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87045" y="2231344"/>
            <a:ext cx="3005137" cy="224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TextBox 4"/>
          <p:cNvSpPr txBox="1">
            <a:spLocks noChangeArrowheads="1"/>
          </p:cNvSpPr>
          <p:nvPr/>
        </p:nvSpPr>
        <p:spPr bwMode="auto">
          <a:xfrm>
            <a:off x="3372069" y="4791356"/>
            <a:ext cx="254387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Направление в ГИТ информации, </a:t>
            </a:r>
            <a:r>
              <a:rPr lang="ru-RU" dirty="0"/>
              <a:t>в целях проведения </a:t>
            </a:r>
            <a:r>
              <a:rPr lang="ru-RU" dirty="0" smtClean="0"/>
              <a:t>НКМ</a:t>
            </a:r>
            <a:endParaRPr lang="ru-RU" dirty="0"/>
          </a:p>
        </p:txBody>
      </p:sp>
      <p:sp>
        <p:nvSpPr>
          <p:cNvPr id="7177" name="TextBox 35"/>
          <p:cNvSpPr txBox="1">
            <a:spLocks noChangeArrowheads="1"/>
          </p:cNvSpPr>
          <p:nvPr/>
        </p:nvSpPr>
        <p:spPr bwMode="auto">
          <a:xfrm>
            <a:off x="6183497" y="4929856"/>
            <a:ext cx="26122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dirty="0" smtClean="0"/>
              <a:t>Информирование работников и </a:t>
            </a:r>
            <a:r>
              <a:rPr lang="ru-RU" altLang="ru-RU" dirty="0"/>
              <a:t>населения</a:t>
            </a:r>
          </a:p>
        </p:txBody>
      </p:sp>
      <p:sp>
        <p:nvSpPr>
          <p:cNvPr id="7179" name="TextBox 1"/>
          <p:cNvSpPr txBox="1">
            <a:spLocks noChangeArrowheads="1"/>
          </p:cNvSpPr>
          <p:nvPr/>
        </p:nvSpPr>
        <p:spPr bwMode="auto">
          <a:xfrm>
            <a:off x="323528" y="1038819"/>
            <a:ext cx="86409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Предложения</a:t>
            </a:r>
            <a:r>
              <a:rPr lang="ru-RU" alt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направленные на повышение эффективности работы по противодействию нелегальной трудовой </a:t>
            </a:r>
            <a:r>
              <a:rPr lang="ru-RU" alt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занятости</a:t>
            </a:r>
            <a:endParaRPr lang="ru-RU" altLang="ru-RU" sz="2000" dirty="0">
              <a:solidFill>
                <a:srgbClr val="00B050"/>
              </a:solidFill>
            </a:endParaRPr>
          </a:p>
        </p:txBody>
      </p:sp>
      <p:sp>
        <p:nvSpPr>
          <p:cNvPr id="23" name="TextBox 4"/>
          <p:cNvSpPr txBox="1">
            <a:spLocks noChangeArrowheads="1"/>
          </p:cNvSpPr>
          <p:nvPr/>
        </p:nvSpPr>
        <p:spPr bwMode="auto">
          <a:xfrm>
            <a:off x="204133" y="4819049"/>
            <a:ext cx="3290419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dirty="0" smtClean="0"/>
              <a:t>При проведении закупок в конкурсной документации указывать обязательное заключение трудовых договоров</a:t>
            </a:r>
          </a:p>
        </p:txBody>
      </p:sp>
      <p:pic>
        <p:nvPicPr>
          <p:cNvPr id="24" name="Picture 2" descr="http://infoorel.ru/user_foto/news/01906e8be48ab7b9c6903f1e751df0d7.jpe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87944" y="2339782"/>
            <a:ext cx="2676622" cy="203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77" y="2295931"/>
            <a:ext cx="2657872" cy="207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7353</TotalTime>
  <Words>509</Words>
  <Application>Microsoft Office PowerPoint</Application>
  <PresentationFormat>Экран (4:3)</PresentationFormat>
  <Paragraphs>140</Paragraphs>
  <Slides>9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Контрольно-надзорная деятельность  в рамках легализации трудовых отношений в Ставропольском крае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развитии системы управления охраной труда</dc:title>
  <dc:creator>grevcov</dc:creator>
  <cp:lastModifiedBy>1</cp:lastModifiedBy>
  <cp:revision>429</cp:revision>
  <cp:lastPrinted>2019-07-10T10:24:20Z</cp:lastPrinted>
  <dcterms:created xsi:type="dcterms:W3CDTF">2017-06-16T14:19:56Z</dcterms:created>
  <dcterms:modified xsi:type="dcterms:W3CDTF">2019-07-11T09:19:22Z</dcterms:modified>
</cp:coreProperties>
</file>