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78" r:id="rId3"/>
    <p:sldId id="279" r:id="rId4"/>
    <p:sldId id="266" r:id="rId5"/>
    <p:sldId id="267" r:id="rId6"/>
    <p:sldId id="257" r:id="rId7"/>
    <p:sldId id="268" r:id="rId8"/>
    <p:sldId id="269" r:id="rId9"/>
    <p:sldId id="270" r:id="rId10"/>
    <p:sldId id="277" r:id="rId11"/>
    <p:sldId id="282" r:id="rId12"/>
    <p:sldId id="271" r:id="rId13"/>
    <p:sldId id="272" r:id="rId14"/>
    <p:sldId id="273" r:id="rId15"/>
    <p:sldId id="274" r:id="rId16"/>
    <p:sldId id="275" r:id="rId17"/>
    <p:sldId id="276" r:id="rId18"/>
    <p:sldId id="281" r:id="rId19"/>
    <p:sldId id="280" r:id="rId20"/>
    <p:sldId id="262" r:id="rId21"/>
    <p:sldId id="26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0099"/>
    <a:srgbClr val="8033AF"/>
    <a:srgbClr val="6A1D7F"/>
    <a:srgbClr val="CC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>
        <p:scale>
          <a:sx n="84" d="100"/>
          <a:sy n="84" d="100"/>
        </p:scale>
        <p:origin x="-2394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CE176-1136-410D-9A37-D2C64E7F31C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8D13EA-B01E-401A-80E0-5634E81787AB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Должностные лица</a:t>
          </a:r>
          <a:endParaRPr lang="ru-RU" dirty="0"/>
        </a:p>
      </dgm:t>
    </dgm:pt>
    <dgm:pt modelId="{D46A8AB6-D851-4822-817F-A84FB9A3C723}" type="parTrans" cxnId="{90686241-B257-4818-837D-2FD497F51F55}">
      <dgm:prSet/>
      <dgm:spPr/>
      <dgm:t>
        <a:bodyPr/>
        <a:lstStyle/>
        <a:p>
          <a:endParaRPr lang="ru-RU"/>
        </a:p>
      </dgm:t>
    </dgm:pt>
    <dgm:pt modelId="{64A60E6B-4644-44B0-8C69-F8507726C77E}" type="sibTrans" cxnId="{90686241-B257-4818-837D-2FD497F51F55}">
      <dgm:prSet/>
      <dgm:spPr/>
      <dgm:t>
        <a:bodyPr/>
        <a:lstStyle/>
        <a:p>
          <a:endParaRPr lang="ru-RU"/>
        </a:p>
      </dgm:t>
    </dgm:pt>
    <dgm:pt modelId="{BDB9E2D3-B7E1-4253-905F-CF880D0CC7A8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Штраф в размере от</a:t>
          </a:r>
          <a:endParaRPr lang="ru-RU" dirty="0"/>
        </a:p>
      </dgm:t>
    </dgm:pt>
    <dgm:pt modelId="{337C3C14-DC0D-4068-A7E6-1EF5EECF9471}" type="parTrans" cxnId="{92DF1945-7638-47E8-8A83-B5BF1CF76E60}">
      <dgm:prSet/>
      <dgm:spPr/>
      <dgm:t>
        <a:bodyPr/>
        <a:lstStyle/>
        <a:p>
          <a:endParaRPr lang="ru-RU"/>
        </a:p>
      </dgm:t>
    </dgm:pt>
    <dgm:pt modelId="{059E8A57-6E0B-4F9D-B151-CB3723F1B1F7}" type="sibTrans" cxnId="{92DF1945-7638-47E8-8A83-B5BF1CF76E60}">
      <dgm:prSet/>
      <dgm:spPr/>
      <dgm:t>
        <a:bodyPr/>
        <a:lstStyle/>
        <a:p>
          <a:endParaRPr lang="ru-RU"/>
        </a:p>
      </dgm:t>
    </dgm:pt>
    <dgm:pt modelId="{6C605A2F-FA7D-4D30-B859-BC2F5A08458E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Юридические лица</a:t>
          </a:r>
          <a:endParaRPr lang="ru-RU" dirty="0"/>
        </a:p>
      </dgm:t>
    </dgm:pt>
    <dgm:pt modelId="{48619501-70A6-443F-98EE-B70090CA2752}" type="parTrans" cxnId="{ED03A676-1633-4845-9F91-3A675A65DFC9}">
      <dgm:prSet/>
      <dgm:spPr/>
      <dgm:t>
        <a:bodyPr/>
        <a:lstStyle/>
        <a:p>
          <a:endParaRPr lang="ru-RU"/>
        </a:p>
      </dgm:t>
    </dgm:pt>
    <dgm:pt modelId="{821259A8-F3B3-4DB5-BB6B-A143F6F87D2C}" type="sibTrans" cxnId="{ED03A676-1633-4845-9F91-3A675A65DFC9}">
      <dgm:prSet/>
      <dgm:spPr/>
      <dgm:t>
        <a:bodyPr/>
        <a:lstStyle/>
        <a:p>
          <a:endParaRPr lang="ru-RU"/>
        </a:p>
      </dgm:t>
    </dgm:pt>
    <dgm:pt modelId="{1C4D2DC1-CB53-46BB-97C3-BFFED339C573}">
      <dgm:prSet phldrT="[Текст]"/>
      <dgm:spPr>
        <a:solidFill>
          <a:srgbClr val="CCCCFF">
            <a:alpha val="90000"/>
          </a:srgbClr>
        </a:solidFill>
        <a:ln>
          <a:noFill/>
        </a:ln>
      </dgm:spPr>
      <dgm:t>
        <a:bodyPr/>
        <a:lstStyle/>
        <a:p>
          <a:r>
            <a:rPr lang="ru-RU" dirty="0" smtClean="0"/>
            <a:t>Предупреждение  или штраф в размере от  50 000 до 80 000 </a:t>
          </a:r>
          <a:r>
            <a:rPr lang="ru-RU" dirty="0" err="1" smtClean="0"/>
            <a:t>руб</a:t>
          </a:r>
          <a:endParaRPr lang="ru-RU" dirty="0"/>
        </a:p>
      </dgm:t>
    </dgm:pt>
    <dgm:pt modelId="{2908E16C-C495-4F71-B134-FB762837D780}" type="parTrans" cxnId="{E9CFA387-E73F-45AC-BFF8-5769C918CA29}">
      <dgm:prSet/>
      <dgm:spPr/>
      <dgm:t>
        <a:bodyPr/>
        <a:lstStyle/>
        <a:p>
          <a:endParaRPr lang="ru-RU"/>
        </a:p>
      </dgm:t>
    </dgm:pt>
    <dgm:pt modelId="{977C6B5A-31D0-4008-9F33-89904868C868}" type="sibTrans" cxnId="{E9CFA387-E73F-45AC-BFF8-5769C918CA29}">
      <dgm:prSet/>
      <dgm:spPr/>
      <dgm:t>
        <a:bodyPr/>
        <a:lstStyle/>
        <a:p>
          <a:endParaRPr lang="ru-RU"/>
        </a:p>
      </dgm:t>
    </dgm:pt>
    <dgm:pt modelId="{80D36AB5-A3EA-422B-A44D-E2008B7839C3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2 000 до 5 000 </a:t>
          </a:r>
          <a:r>
            <a:rPr lang="ru-RU" dirty="0" err="1" smtClean="0"/>
            <a:t>руб</a:t>
          </a:r>
          <a:endParaRPr lang="ru-RU" dirty="0"/>
        </a:p>
      </dgm:t>
    </dgm:pt>
    <dgm:pt modelId="{CA981D9E-24E4-4FD8-921A-89C261862CFC}" type="parTrans" cxnId="{AD1D0F57-B632-43E7-A2DC-00EF6CDD7B87}">
      <dgm:prSet/>
      <dgm:spPr/>
      <dgm:t>
        <a:bodyPr/>
        <a:lstStyle/>
        <a:p>
          <a:endParaRPr lang="ru-RU"/>
        </a:p>
      </dgm:t>
    </dgm:pt>
    <dgm:pt modelId="{6612EA58-D6F2-4D70-BC88-A04DA16FA7B7}" type="sibTrans" cxnId="{AD1D0F57-B632-43E7-A2DC-00EF6CDD7B87}">
      <dgm:prSet/>
      <dgm:spPr/>
      <dgm:t>
        <a:bodyPr/>
        <a:lstStyle/>
        <a:p>
          <a:endParaRPr lang="ru-RU"/>
        </a:p>
      </dgm:t>
    </dgm:pt>
    <dgm:pt modelId="{0DF5EBA2-CDD0-4BFE-B555-B80D7569C8FB}" type="pres">
      <dgm:prSet presAssocID="{A1FCE176-1136-410D-9A37-D2C64E7F31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CD3CDF-8A79-453C-B4BD-772F1D738B26}" type="pres">
      <dgm:prSet presAssocID="{D48D13EA-B01E-401A-80E0-5634E81787AB}" presName="linNode" presStyleCnt="0"/>
      <dgm:spPr/>
    </dgm:pt>
    <dgm:pt modelId="{2C46E22E-0CFE-4B81-AC99-B953C8B2481F}" type="pres">
      <dgm:prSet presAssocID="{D48D13EA-B01E-401A-80E0-5634E81787AB}" presName="parentShp" presStyleLbl="node1" presStyleIdx="0" presStyleCnt="2" custLinFactNeighborX="-638" custLinFactNeighborY="-46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C7E9-1AE7-4D38-BB11-00AC0703C52B}" type="pres">
      <dgm:prSet presAssocID="{D48D13EA-B01E-401A-80E0-5634E81787AB}" presName="childShp" presStyleLbl="bgAccFollowNode1" presStyleIdx="0" presStyleCnt="2" custLinFactNeighborX="159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4316D-8183-4159-B406-2C864ABE39E9}" type="pres">
      <dgm:prSet presAssocID="{64A60E6B-4644-44B0-8C69-F8507726C77E}" presName="spacing" presStyleCnt="0"/>
      <dgm:spPr/>
    </dgm:pt>
    <dgm:pt modelId="{ECCD78ED-4AF5-4FC9-8110-9BB6CF669CF5}" type="pres">
      <dgm:prSet presAssocID="{6C605A2F-FA7D-4D30-B859-BC2F5A08458E}" presName="linNode" presStyleCnt="0"/>
      <dgm:spPr/>
    </dgm:pt>
    <dgm:pt modelId="{259A5C52-DAB0-4EB8-86F1-5A9108B2CAAD}" type="pres">
      <dgm:prSet presAssocID="{6C605A2F-FA7D-4D30-B859-BC2F5A08458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6E7EA-724C-48AA-98B8-1F82B012DB63}" type="pres">
      <dgm:prSet presAssocID="{6C605A2F-FA7D-4D30-B859-BC2F5A08458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D0F57-B632-43E7-A2DC-00EF6CDD7B87}" srcId="{D48D13EA-B01E-401A-80E0-5634E81787AB}" destId="{80D36AB5-A3EA-422B-A44D-E2008B7839C3}" srcOrd="1" destOrd="0" parTransId="{CA981D9E-24E4-4FD8-921A-89C261862CFC}" sibTransId="{6612EA58-D6F2-4D70-BC88-A04DA16FA7B7}"/>
    <dgm:cxn modelId="{ED03A676-1633-4845-9F91-3A675A65DFC9}" srcId="{A1FCE176-1136-410D-9A37-D2C64E7F31CA}" destId="{6C605A2F-FA7D-4D30-B859-BC2F5A08458E}" srcOrd="1" destOrd="0" parTransId="{48619501-70A6-443F-98EE-B70090CA2752}" sibTransId="{821259A8-F3B3-4DB5-BB6B-A143F6F87D2C}"/>
    <dgm:cxn modelId="{47086762-BCF3-4807-9CA2-8F3B4D28C822}" type="presOf" srcId="{D48D13EA-B01E-401A-80E0-5634E81787AB}" destId="{2C46E22E-0CFE-4B81-AC99-B953C8B2481F}" srcOrd="0" destOrd="0" presId="urn:microsoft.com/office/officeart/2005/8/layout/vList6"/>
    <dgm:cxn modelId="{E23B9608-5D04-455A-8FC4-2BA7B88ADC8C}" type="presOf" srcId="{80D36AB5-A3EA-422B-A44D-E2008B7839C3}" destId="{7DDAC7E9-1AE7-4D38-BB11-00AC0703C52B}" srcOrd="0" destOrd="1" presId="urn:microsoft.com/office/officeart/2005/8/layout/vList6"/>
    <dgm:cxn modelId="{90686241-B257-4818-837D-2FD497F51F55}" srcId="{A1FCE176-1136-410D-9A37-D2C64E7F31CA}" destId="{D48D13EA-B01E-401A-80E0-5634E81787AB}" srcOrd="0" destOrd="0" parTransId="{D46A8AB6-D851-4822-817F-A84FB9A3C723}" sibTransId="{64A60E6B-4644-44B0-8C69-F8507726C77E}"/>
    <dgm:cxn modelId="{EC0BE1E2-9746-4A10-9756-08B78F806592}" type="presOf" srcId="{BDB9E2D3-B7E1-4253-905F-CF880D0CC7A8}" destId="{7DDAC7E9-1AE7-4D38-BB11-00AC0703C52B}" srcOrd="0" destOrd="0" presId="urn:microsoft.com/office/officeart/2005/8/layout/vList6"/>
    <dgm:cxn modelId="{1A10AA10-0FE0-4BC6-815D-DBB0F516AC69}" type="presOf" srcId="{1C4D2DC1-CB53-46BB-97C3-BFFED339C573}" destId="{D8D6E7EA-724C-48AA-98B8-1F82B012DB63}" srcOrd="0" destOrd="0" presId="urn:microsoft.com/office/officeart/2005/8/layout/vList6"/>
    <dgm:cxn modelId="{E9CFA387-E73F-45AC-BFF8-5769C918CA29}" srcId="{6C605A2F-FA7D-4D30-B859-BC2F5A08458E}" destId="{1C4D2DC1-CB53-46BB-97C3-BFFED339C573}" srcOrd="0" destOrd="0" parTransId="{2908E16C-C495-4F71-B134-FB762837D780}" sibTransId="{977C6B5A-31D0-4008-9F33-89904868C868}"/>
    <dgm:cxn modelId="{FA6835F6-EA51-4005-B1C0-F685295DC4A2}" type="presOf" srcId="{A1FCE176-1136-410D-9A37-D2C64E7F31CA}" destId="{0DF5EBA2-CDD0-4BFE-B555-B80D7569C8FB}" srcOrd="0" destOrd="0" presId="urn:microsoft.com/office/officeart/2005/8/layout/vList6"/>
    <dgm:cxn modelId="{55C67AF5-58B2-4CBE-AC62-C715BC83959C}" type="presOf" srcId="{6C605A2F-FA7D-4D30-B859-BC2F5A08458E}" destId="{259A5C52-DAB0-4EB8-86F1-5A9108B2CAAD}" srcOrd="0" destOrd="0" presId="urn:microsoft.com/office/officeart/2005/8/layout/vList6"/>
    <dgm:cxn modelId="{92DF1945-7638-47E8-8A83-B5BF1CF76E60}" srcId="{D48D13EA-B01E-401A-80E0-5634E81787AB}" destId="{BDB9E2D3-B7E1-4253-905F-CF880D0CC7A8}" srcOrd="0" destOrd="0" parTransId="{337C3C14-DC0D-4068-A7E6-1EF5EECF9471}" sibTransId="{059E8A57-6E0B-4F9D-B151-CB3723F1B1F7}"/>
    <dgm:cxn modelId="{F4617B64-47DD-4407-8767-3AFBE4A137D0}" type="presParOf" srcId="{0DF5EBA2-CDD0-4BFE-B555-B80D7569C8FB}" destId="{59CD3CDF-8A79-453C-B4BD-772F1D738B26}" srcOrd="0" destOrd="0" presId="urn:microsoft.com/office/officeart/2005/8/layout/vList6"/>
    <dgm:cxn modelId="{89C5163C-E2D2-4CF6-842E-EF36A54CCE5E}" type="presParOf" srcId="{59CD3CDF-8A79-453C-B4BD-772F1D738B26}" destId="{2C46E22E-0CFE-4B81-AC99-B953C8B2481F}" srcOrd="0" destOrd="0" presId="urn:microsoft.com/office/officeart/2005/8/layout/vList6"/>
    <dgm:cxn modelId="{EF8A3CF7-6C09-4BC2-A4A4-CCCD0423CE7E}" type="presParOf" srcId="{59CD3CDF-8A79-453C-B4BD-772F1D738B26}" destId="{7DDAC7E9-1AE7-4D38-BB11-00AC0703C52B}" srcOrd="1" destOrd="0" presId="urn:microsoft.com/office/officeart/2005/8/layout/vList6"/>
    <dgm:cxn modelId="{D83C5FEA-1392-4911-AAA5-22AFAD674DB2}" type="presParOf" srcId="{0DF5EBA2-CDD0-4BFE-B555-B80D7569C8FB}" destId="{7FC4316D-8183-4159-B406-2C864ABE39E9}" srcOrd="1" destOrd="0" presId="urn:microsoft.com/office/officeart/2005/8/layout/vList6"/>
    <dgm:cxn modelId="{5295A554-46A2-4E62-86E3-1981A0AD6AA2}" type="presParOf" srcId="{0DF5EBA2-CDD0-4BFE-B555-B80D7569C8FB}" destId="{ECCD78ED-4AF5-4FC9-8110-9BB6CF669CF5}" srcOrd="2" destOrd="0" presId="urn:microsoft.com/office/officeart/2005/8/layout/vList6"/>
    <dgm:cxn modelId="{E5C6BF37-1099-4F34-8A3F-786ECE77CADE}" type="presParOf" srcId="{ECCD78ED-4AF5-4FC9-8110-9BB6CF669CF5}" destId="{259A5C52-DAB0-4EB8-86F1-5A9108B2CAAD}" srcOrd="0" destOrd="0" presId="urn:microsoft.com/office/officeart/2005/8/layout/vList6"/>
    <dgm:cxn modelId="{2E79D5B2-72ED-4B49-873A-4336538B5430}" type="presParOf" srcId="{ECCD78ED-4AF5-4FC9-8110-9BB6CF669CF5}" destId="{D8D6E7EA-724C-48AA-98B8-1F82B012DB6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FCE176-1136-410D-9A37-D2C64E7F31C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8D13EA-B01E-401A-80E0-5634E81787AB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Должностные лица</a:t>
          </a:r>
          <a:endParaRPr lang="ru-RU" dirty="0"/>
        </a:p>
      </dgm:t>
    </dgm:pt>
    <dgm:pt modelId="{D46A8AB6-D851-4822-817F-A84FB9A3C723}" type="parTrans" cxnId="{90686241-B257-4818-837D-2FD497F51F55}">
      <dgm:prSet/>
      <dgm:spPr/>
      <dgm:t>
        <a:bodyPr/>
        <a:lstStyle/>
        <a:p>
          <a:endParaRPr lang="ru-RU"/>
        </a:p>
      </dgm:t>
    </dgm:pt>
    <dgm:pt modelId="{64A60E6B-4644-44B0-8C69-F8507726C77E}" type="sibTrans" cxnId="{90686241-B257-4818-837D-2FD497F51F55}">
      <dgm:prSet/>
      <dgm:spPr/>
      <dgm:t>
        <a:bodyPr/>
        <a:lstStyle/>
        <a:p>
          <a:endParaRPr lang="ru-RU"/>
        </a:p>
      </dgm:t>
    </dgm:pt>
    <dgm:pt modelId="{BDB9E2D3-B7E1-4253-905F-CF880D0CC7A8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Штраф в размере от</a:t>
          </a:r>
          <a:endParaRPr lang="ru-RU" dirty="0"/>
        </a:p>
      </dgm:t>
    </dgm:pt>
    <dgm:pt modelId="{337C3C14-DC0D-4068-A7E6-1EF5EECF9471}" type="parTrans" cxnId="{92DF1945-7638-47E8-8A83-B5BF1CF76E60}">
      <dgm:prSet/>
      <dgm:spPr/>
      <dgm:t>
        <a:bodyPr/>
        <a:lstStyle/>
        <a:p>
          <a:endParaRPr lang="ru-RU"/>
        </a:p>
      </dgm:t>
    </dgm:pt>
    <dgm:pt modelId="{059E8A57-6E0B-4F9D-B151-CB3723F1B1F7}" type="sibTrans" cxnId="{92DF1945-7638-47E8-8A83-B5BF1CF76E60}">
      <dgm:prSet/>
      <dgm:spPr/>
      <dgm:t>
        <a:bodyPr/>
        <a:lstStyle/>
        <a:p>
          <a:endParaRPr lang="ru-RU"/>
        </a:p>
      </dgm:t>
    </dgm:pt>
    <dgm:pt modelId="{6C605A2F-FA7D-4D30-B859-BC2F5A08458E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Юридические лица</a:t>
          </a:r>
          <a:endParaRPr lang="ru-RU" dirty="0"/>
        </a:p>
      </dgm:t>
    </dgm:pt>
    <dgm:pt modelId="{48619501-70A6-443F-98EE-B70090CA2752}" type="parTrans" cxnId="{ED03A676-1633-4845-9F91-3A675A65DFC9}">
      <dgm:prSet/>
      <dgm:spPr/>
      <dgm:t>
        <a:bodyPr/>
        <a:lstStyle/>
        <a:p>
          <a:endParaRPr lang="ru-RU"/>
        </a:p>
      </dgm:t>
    </dgm:pt>
    <dgm:pt modelId="{821259A8-F3B3-4DB5-BB6B-A143F6F87D2C}" type="sibTrans" cxnId="{ED03A676-1633-4845-9F91-3A675A65DFC9}">
      <dgm:prSet/>
      <dgm:spPr/>
      <dgm:t>
        <a:bodyPr/>
        <a:lstStyle/>
        <a:p>
          <a:endParaRPr lang="ru-RU"/>
        </a:p>
      </dgm:t>
    </dgm:pt>
    <dgm:pt modelId="{1C4D2DC1-CB53-46BB-97C3-BFFED339C573}">
      <dgm:prSet phldrT="[Текст]"/>
      <dgm:spPr>
        <a:solidFill>
          <a:srgbClr val="CCCCFF">
            <a:alpha val="90000"/>
          </a:srgbClr>
        </a:solidFill>
        <a:ln>
          <a:noFill/>
        </a:ln>
      </dgm:spPr>
      <dgm:t>
        <a:bodyPr/>
        <a:lstStyle/>
        <a:p>
          <a:r>
            <a:rPr lang="ru-RU" dirty="0" smtClean="0"/>
            <a:t>Предупреждение  или штраф в размере от  60 000 до 80 000 </a:t>
          </a:r>
          <a:r>
            <a:rPr lang="ru-RU" dirty="0" err="1" smtClean="0"/>
            <a:t>руб</a:t>
          </a:r>
          <a:endParaRPr lang="ru-RU" dirty="0"/>
        </a:p>
      </dgm:t>
    </dgm:pt>
    <dgm:pt modelId="{2908E16C-C495-4F71-B134-FB762837D780}" type="parTrans" cxnId="{E9CFA387-E73F-45AC-BFF8-5769C918CA29}">
      <dgm:prSet/>
      <dgm:spPr/>
      <dgm:t>
        <a:bodyPr/>
        <a:lstStyle/>
        <a:p>
          <a:endParaRPr lang="ru-RU"/>
        </a:p>
      </dgm:t>
    </dgm:pt>
    <dgm:pt modelId="{977C6B5A-31D0-4008-9F33-89904868C868}" type="sibTrans" cxnId="{E9CFA387-E73F-45AC-BFF8-5769C918CA29}">
      <dgm:prSet/>
      <dgm:spPr/>
      <dgm:t>
        <a:bodyPr/>
        <a:lstStyle/>
        <a:p>
          <a:endParaRPr lang="ru-RU"/>
        </a:p>
      </dgm:t>
    </dgm:pt>
    <dgm:pt modelId="{80D36AB5-A3EA-422B-A44D-E2008B7839C3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5 000 до 10 000 </a:t>
          </a:r>
          <a:r>
            <a:rPr lang="ru-RU" dirty="0" err="1" smtClean="0"/>
            <a:t>руб</a:t>
          </a:r>
          <a:endParaRPr lang="ru-RU" dirty="0"/>
        </a:p>
      </dgm:t>
    </dgm:pt>
    <dgm:pt modelId="{CA981D9E-24E4-4FD8-921A-89C261862CFC}" type="parTrans" cxnId="{AD1D0F57-B632-43E7-A2DC-00EF6CDD7B87}">
      <dgm:prSet/>
      <dgm:spPr/>
      <dgm:t>
        <a:bodyPr/>
        <a:lstStyle/>
        <a:p>
          <a:endParaRPr lang="ru-RU"/>
        </a:p>
      </dgm:t>
    </dgm:pt>
    <dgm:pt modelId="{6612EA58-D6F2-4D70-BC88-A04DA16FA7B7}" type="sibTrans" cxnId="{AD1D0F57-B632-43E7-A2DC-00EF6CDD7B87}">
      <dgm:prSet/>
      <dgm:spPr/>
      <dgm:t>
        <a:bodyPr/>
        <a:lstStyle/>
        <a:p>
          <a:endParaRPr lang="ru-RU"/>
        </a:p>
      </dgm:t>
    </dgm:pt>
    <dgm:pt modelId="{0DF5EBA2-CDD0-4BFE-B555-B80D7569C8FB}" type="pres">
      <dgm:prSet presAssocID="{A1FCE176-1136-410D-9A37-D2C64E7F31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CD3CDF-8A79-453C-B4BD-772F1D738B26}" type="pres">
      <dgm:prSet presAssocID="{D48D13EA-B01E-401A-80E0-5634E81787AB}" presName="linNode" presStyleCnt="0"/>
      <dgm:spPr/>
    </dgm:pt>
    <dgm:pt modelId="{2C46E22E-0CFE-4B81-AC99-B953C8B2481F}" type="pres">
      <dgm:prSet presAssocID="{D48D13EA-B01E-401A-80E0-5634E81787AB}" presName="parentShp" presStyleLbl="node1" presStyleIdx="0" presStyleCnt="2" custLinFactNeighborX="-638" custLinFactNeighborY="-46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C7E9-1AE7-4D38-BB11-00AC0703C52B}" type="pres">
      <dgm:prSet presAssocID="{D48D13EA-B01E-401A-80E0-5634E81787AB}" presName="childShp" presStyleLbl="bgAccFollowNode1" presStyleIdx="0" presStyleCnt="2" custLinFactNeighborX="159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4316D-8183-4159-B406-2C864ABE39E9}" type="pres">
      <dgm:prSet presAssocID="{64A60E6B-4644-44B0-8C69-F8507726C77E}" presName="spacing" presStyleCnt="0"/>
      <dgm:spPr/>
    </dgm:pt>
    <dgm:pt modelId="{ECCD78ED-4AF5-4FC9-8110-9BB6CF669CF5}" type="pres">
      <dgm:prSet presAssocID="{6C605A2F-FA7D-4D30-B859-BC2F5A08458E}" presName="linNode" presStyleCnt="0"/>
      <dgm:spPr/>
    </dgm:pt>
    <dgm:pt modelId="{259A5C52-DAB0-4EB8-86F1-5A9108B2CAAD}" type="pres">
      <dgm:prSet presAssocID="{6C605A2F-FA7D-4D30-B859-BC2F5A08458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6E7EA-724C-48AA-98B8-1F82B012DB63}" type="pres">
      <dgm:prSet presAssocID="{6C605A2F-FA7D-4D30-B859-BC2F5A08458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D0F57-B632-43E7-A2DC-00EF6CDD7B87}" srcId="{D48D13EA-B01E-401A-80E0-5634E81787AB}" destId="{80D36AB5-A3EA-422B-A44D-E2008B7839C3}" srcOrd="1" destOrd="0" parTransId="{CA981D9E-24E4-4FD8-921A-89C261862CFC}" sibTransId="{6612EA58-D6F2-4D70-BC88-A04DA16FA7B7}"/>
    <dgm:cxn modelId="{ED03A676-1633-4845-9F91-3A675A65DFC9}" srcId="{A1FCE176-1136-410D-9A37-D2C64E7F31CA}" destId="{6C605A2F-FA7D-4D30-B859-BC2F5A08458E}" srcOrd="1" destOrd="0" parTransId="{48619501-70A6-443F-98EE-B70090CA2752}" sibTransId="{821259A8-F3B3-4DB5-BB6B-A143F6F87D2C}"/>
    <dgm:cxn modelId="{90686241-B257-4818-837D-2FD497F51F55}" srcId="{A1FCE176-1136-410D-9A37-D2C64E7F31CA}" destId="{D48D13EA-B01E-401A-80E0-5634E81787AB}" srcOrd="0" destOrd="0" parTransId="{D46A8AB6-D851-4822-817F-A84FB9A3C723}" sibTransId="{64A60E6B-4644-44B0-8C69-F8507726C77E}"/>
    <dgm:cxn modelId="{0F7E5228-98EF-46B0-9261-6E3C38967920}" type="presOf" srcId="{A1FCE176-1136-410D-9A37-D2C64E7F31CA}" destId="{0DF5EBA2-CDD0-4BFE-B555-B80D7569C8FB}" srcOrd="0" destOrd="0" presId="urn:microsoft.com/office/officeart/2005/8/layout/vList6"/>
    <dgm:cxn modelId="{0CAD8BF2-328A-4926-8569-73DD6B191661}" type="presOf" srcId="{1C4D2DC1-CB53-46BB-97C3-BFFED339C573}" destId="{D8D6E7EA-724C-48AA-98B8-1F82B012DB63}" srcOrd="0" destOrd="0" presId="urn:microsoft.com/office/officeart/2005/8/layout/vList6"/>
    <dgm:cxn modelId="{870DAA2C-0064-4010-827A-3228C56EB015}" type="presOf" srcId="{D48D13EA-B01E-401A-80E0-5634E81787AB}" destId="{2C46E22E-0CFE-4B81-AC99-B953C8B2481F}" srcOrd="0" destOrd="0" presId="urn:microsoft.com/office/officeart/2005/8/layout/vList6"/>
    <dgm:cxn modelId="{E9CFA387-E73F-45AC-BFF8-5769C918CA29}" srcId="{6C605A2F-FA7D-4D30-B859-BC2F5A08458E}" destId="{1C4D2DC1-CB53-46BB-97C3-BFFED339C573}" srcOrd="0" destOrd="0" parTransId="{2908E16C-C495-4F71-B134-FB762837D780}" sibTransId="{977C6B5A-31D0-4008-9F33-89904868C868}"/>
    <dgm:cxn modelId="{9BB158B8-C27E-4351-A787-AE4411CE66A1}" type="presOf" srcId="{80D36AB5-A3EA-422B-A44D-E2008B7839C3}" destId="{7DDAC7E9-1AE7-4D38-BB11-00AC0703C52B}" srcOrd="0" destOrd="1" presId="urn:microsoft.com/office/officeart/2005/8/layout/vList6"/>
    <dgm:cxn modelId="{A1314F37-7FAA-41C3-872E-A55B398437F8}" type="presOf" srcId="{6C605A2F-FA7D-4D30-B859-BC2F5A08458E}" destId="{259A5C52-DAB0-4EB8-86F1-5A9108B2CAAD}" srcOrd="0" destOrd="0" presId="urn:microsoft.com/office/officeart/2005/8/layout/vList6"/>
    <dgm:cxn modelId="{92DF1945-7638-47E8-8A83-B5BF1CF76E60}" srcId="{D48D13EA-B01E-401A-80E0-5634E81787AB}" destId="{BDB9E2D3-B7E1-4253-905F-CF880D0CC7A8}" srcOrd="0" destOrd="0" parTransId="{337C3C14-DC0D-4068-A7E6-1EF5EECF9471}" sibTransId="{059E8A57-6E0B-4F9D-B151-CB3723F1B1F7}"/>
    <dgm:cxn modelId="{6E41087A-4818-43FC-AC92-1AD942BAC7C6}" type="presOf" srcId="{BDB9E2D3-B7E1-4253-905F-CF880D0CC7A8}" destId="{7DDAC7E9-1AE7-4D38-BB11-00AC0703C52B}" srcOrd="0" destOrd="0" presId="urn:microsoft.com/office/officeart/2005/8/layout/vList6"/>
    <dgm:cxn modelId="{0D7B8440-4844-4984-9E4F-BFACDA7BF2C5}" type="presParOf" srcId="{0DF5EBA2-CDD0-4BFE-B555-B80D7569C8FB}" destId="{59CD3CDF-8A79-453C-B4BD-772F1D738B26}" srcOrd="0" destOrd="0" presId="urn:microsoft.com/office/officeart/2005/8/layout/vList6"/>
    <dgm:cxn modelId="{7A708EF4-84C0-4466-89A4-CA94BE4EA572}" type="presParOf" srcId="{59CD3CDF-8A79-453C-B4BD-772F1D738B26}" destId="{2C46E22E-0CFE-4B81-AC99-B953C8B2481F}" srcOrd="0" destOrd="0" presId="urn:microsoft.com/office/officeart/2005/8/layout/vList6"/>
    <dgm:cxn modelId="{275AD6C5-2E81-467B-9B3F-C49F29404887}" type="presParOf" srcId="{59CD3CDF-8A79-453C-B4BD-772F1D738B26}" destId="{7DDAC7E9-1AE7-4D38-BB11-00AC0703C52B}" srcOrd="1" destOrd="0" presId="urn:microsoft.com/office/officeart/2005/8/layout/vList6"/>
    <dgm:cxn modelId="{C521B0FC-97ED-4AE0-85B5-2BF847DF8A6A}" type="presParOf" srcId="{0DF5EBA2-CDD0-4BFE-B555-B80D7569C8FB}" destId="{7FC4316D-8183-4159-B406-2C864ABE39E9}" srcOrd="1" destOrd="0" presId="urn:microsoft.com/office/officeart/2005/8/layout/vList6"/>
    <dgm:cxn modelId="{6BC0A43C-40DA-43EA-8D30-86D5FC76442B}" type="presParOf" srcId="{0DF5EBA2-CDD0-4BFE-B555-B80D7569C8FB}" destId="{ECCD78ED-4AF5-4FC9-8110-9BB6CF669CF5}" srcOrd="2" destOrd="0" presId="urn:microsoft.com/office/officeart/2005/8/layout/vList6"/>
    <dgm:cxn modelId="{24DBE158-D194-4444-9E82-095BF48D6651}" type="presParOf" srcId="{ECCD78ED-4AF5-4FC9-8110-9BB6CF669CF5}" destId="{259A5C52-DAB0-4EB8-86F1-5A9108B2CAAD}" srcOrd="0" destOrd="0" presId="urn:microsoft.com/office/officeart/2005/8/layout/vList6"/>
    <dgm:cxn modelId="{9D069EE9-5505-41A5-829F-9C76F9859901}" type="presParOf" srcId="{ECCD78ED-4AF5-4FC9-8110-9BB6CF669CF5}" destId="{D8D6E7EA-724C-48AA-98B8-1F82B012DB63}" srcOrd="1" destOrd="0" presId="urn:microsoft.com/office/officeart/2005/8/layout/vList6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DAC7E9-1AE7-4D38-BB11-00AC0703C52B}">
      <dsp:nvSpPr>
        <dsp:cNvPr id="0" name=""/>
        <dsp:cNvSpPr/>
      </dsp:nvSpPr>
      <dsp:spPr>
        <a:xfrm>
          <a:off x="2503175" y="0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Штраф в размере от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5 000 до 10 000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0"/>
        <a:ext cx="3754764" cy="1412530"/>
      </dsp:txXfrm>
    </dsp:sp>
    <dsp:sp modelId="{2C46E22E-0CFE-4B81-AC99-B953C8B2481F}">
      <dsp:nvSpPr>
        <dsp:cNvPr id="0" name=""/>
        <dsp:cNvSpPr/>
      </dsp:nvSpPr>
      <dsp:spPr>
        <a:xfrm>
          <a:off x="0" y="0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Должностные лица</a:t>
          </a:r>
          <a:endParaRPr lang="ru-RU" sz="2700" kern="1200" dirty="0"/>
        </a:p>
      </dsp:txBody>
      <dsp:txXfrm>
        <a:off x="0" y="0"/>
        <a:ext cx="2503176" cy="1412530"/>
      </dsp:txXfrm>
    </dsp:sp>
    <dsp:sp modelId="{D8D6E7EA-724C-48AA-98B8-1F82B012DB63}">
      <dsp:nvSpPr>
        <dsp:cNvPr id="0" name=""/>
        <dsp:cNvSpPr/>
      </dsp:nvSpPr>
      <dsp:spPr>
        <a:xfrm>
          <a:off x="2503175" y="1554145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9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Предупреждение  или штраф в размере от  60 000 до 80 000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1554145"/>
        <a:ext cx="3754764" cy="1412530"/>
      </dsp:txXfrm>
    </dsp:sp>
    <dsp:sp modelId="{259A5C52-DAB0-4EB8-86F1-5A9108B2CAAD}">
      <dsp:nvSpPr>
        <dsp:cNvPr id="0" name=""/>
        <dsp:cNvSpPr/>
      </dsp:nvSpPr>
      <dsp:spPr>
        <a:xfrm>
          <a:off x="0" y="1554145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Юридические лица</a:t>
          </a:r>
          <a:endParaRPr lang="ru-RU" sz="2700" kern="1200" dirty="0"/>
        </a:p>
      </dsp:txBody>
      <dsp:txXfrm>
        <a:off x="0" y="1554145"/>
        <a:ext cx="2503176" cy="1412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11562-B082-4DFD-9D6A-E69922ADBBAE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FB154-62D3-4F34-9C0A-3118BD6B7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8041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8041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80415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DD9BE-088B-44F8-9772-A270F856D88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6744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DD9BE-088B-44F8-9772-A270F856D88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366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DD9BE-088B-44F8-9772-A270F856D88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7760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DD9BE-088B-44F8-9772-A270F856D88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8001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DD9BE-088B-44F8-9772-A270F856D88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4951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32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666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795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554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494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93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87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88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402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78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285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76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1.jpe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8287072" cy="301464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6A1D7F"/>
                </a:solidFill>
              </a:rPr>
              <a:t>Система управления охраной труда. </a:t>
            </a:r>
            <a:br>
              <a:rPr lang="ru-RU" sz="5400" dirty="0" smtClean="0">
                <a:solidFill>
                  <a:srgbClr val="6A1D7F"/>
                </a:solidFill>
              </a:rPr>
            </a:br>
            <a:r>
              <a:rPr lang="ru-RU" sz="5400" dirty="0" smtClean="0">
                <a:solidFill>
                  <a:srgbClr val="6A1D7F"/>
                </a:solidFill>
              </a:rPr>
              <a:t>Опасности. </a:t>
            </a:r>
            <a:r>
              <a:rPr lang="ru-RU" sz="5400" dirty="0" err="1" smtClean="0">
                <a:solidFill>
                  <a:srgbClr val="6A1D7F"/>
                </a:solidFill>
              </a:rPr>
              <a:t>Профриски</a:t>
            </a:r>
            <a:endParaRPr lang="ru-RU" sz="5400" dirty="0">
              <a:solidFill>
                <a:srgbClr val="6A1D7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37" y="4797152"/>
            <a:ext cx="8359080" cy="12961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/>
              <a:t>Дубинина Наталья Анатольевна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Заместитель начальника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 отдела государственного контроля 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во вопросам соблюдения законодательства об охране труда Государственной инспекции труда в Ставропольском крае</a:t>
            </a:r>
          </a:p>
        </p:txBody>
      </p:sp>
      <p:pic>
        <p:nvPicPr>
          <p:cNvPr id="5" name="Рисунок 4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122005" y="448344"/>
            <a:ext cx="2937827" cy="10003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41823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-1621" y="6287284"/>
            <a:ext cx="9144001" cy="576263"/>
            <a:chOff x="0" y="6315076"/>
            <a:chExt cx="9144001" cy="575822"/>
          </a:xfrm>
        </p:grpSpPr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06585" y="571481"/>
            <a:ext cx="8405446" cy="57150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Geometria" panose="020B0503020204020204" pitchFamily="34" charset="-52"/>
              </a:rPr>
              <a:t>Оценка условий труда</a:t>
            </a:r>
            <a:endParaRPr lang="ru-RU" sz="3200" b="1" dirty="0">
              <a:solidFill>
                <a:srgbClr val="00B050"/>
              </a:solidFill>
              <a:latin typeface="Geometria" panose="020B0503020204020204" pitchFamily="34" charset="-52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977901" y="1714489"/>
            <a:ext cx="7666065" cy="1714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ts val="16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 основных источников опасности</a:t>
            </a:r>
          </a:p>
          <a:p>
            <a:pPr fontAlgn="base">
              <a:lnSpc>
                <a:spcPts val="16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Опрос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работников на предмет жалоб, пожеланий или иных вопросов, связанных 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 профессиональными рисками;</a:t>
            </a:r>
          </a:p>
          <a:p>
            <a:pPr fontAlgn="base">
              <a:lnSpc>
                <a:spcPts val="14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Заполнение </a:t>
            </a:r>
            <a:r>
              <a:rPr lang="ru-RU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чек-листов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опроса работников;</a:t>
            </a:r>
          </a:p>
          <a:p>
            <a:pPr fontAlgn="base">
              <a:lnSpc>
                <a:spcPts val="14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внутреннего аудита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разработанными чек-листами; </a:t>
            </a:r>
          </a:p>
          <a:p>
            <a:pPr fontAlgn="base">
              <a:lnSpc>
                <a:spcPts val="14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Идентификация опасностей с возможной фото/видео фиксацией;</a:t>
            </a:r>
          </a:p>
          <a:p>
            <a:pPr fontAlgn="base">
              <a:lnSpc>
                <a:spcPts val="16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Проведение исследований (испытаний) измерений (по жалобам работников 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или выявленным несоответствиям).</a:t>
            </a:r>
          </a:p>
          <a:p>
            <a:pPr marL="0" indent="0" fontAlgn="base">
              <a:lnSpc>
                <a:spcPts val="1400"/>
              </a:lnSpc>
              <a:buClr>
                <a:srgbClr val="FF0000"/>
              </a:buClr>
              <a:buSzPct val="120000"/>
              <a:buNone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928662" y="1285860"/>
            <a:ext cx="7997484" cy="285752"/>
          </a:xfrm>
          <a:prstGeom prst="rect">
            <a:avLst/>
          </a:prstGeom>
          <a:solidFill>
            <a:srgbClr val="990099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Этапы проведения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сбора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977901" y="4995168"/>
            <a:ext cx="6778869" cy="17707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Заполненные чек-листы опроса работников;</a:t>
            </a:r>
          </a:p>
          <a:p>
            <a:pPr fontAlgn="base"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Идентифицированные опасности в соответствии с чек-листами;</a:t>
            </a:r>
          </a:p>
          <a:p>
            <a:pPr fontAlgn="base"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Фото и видео материалы по идентифицированным 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опасностям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977900" y="4214819"/>
            <a:ext cx="7948246" cy="500066"/>
          </a:xfrm>
          <a:prstGeom prst="rect">
            <a:avLst/>
          </a:prstGeom>
          <a:solidFill>
            <a:srgbClr val="990099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Выходные данные: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931508" y="154991"/>
            <a:ext cx="3868615" cy="5107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600"/>
              </a:lnSpc>
            </a:pPr>
            <a:endParaRPr lang="ru-RU" sz="16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16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Основные </a:t>
            </a:r>
            <a:r>
              <a:rPr lang="ru-RU" sz="3200" dirty="0" smtClean="0">
                <a:solidFill>
                  <a:srgbClr val="00B050"/>
                </a:solidFill>
              </a:rPr>
              <a:t>типы поведения, вызывающих наибольшее количество несчастных случаев</a:t>
            </a:r>
            <a:endParaRPr lang="ru-RU" sz="3200" dirty="0">
              <a:solidFill>
                <a:srgbClr val="00B050"/>
              </a:solidFill>
            </a:endParaRPr>
          </a:p>
        </p:txBody>
      </p:sp>
      <p:grpSp>
        <p:nvGrpSpPr>
          <p:cNvPr id="3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7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solidFill>
            <a:srgbClr val="CCCCFF"/>
          </a:solidFill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1) </a:t>
            </a:r>
            <a:r>
              <a:rPr lang="ru-RU" dirty="0" smtClean="0"/>
              <a:t>Невнимательность при хождении по лестничным маршам и переходам.</a:t>
            </a:r>
          </a:p>
          <a:p>
            <a:pPr algn="just">
              <a:buNone/>
            </a:pPr>
            <a:r>
              <a:rPr lang="ru-RU" dirty="0" smtClean="0"/>
              <a:t>2) Неосторожность при выполнении работ.</a:t>
            </a:r>
          </a:p>
          <a:p>
            <a:pPr algn="just">
              <a:buNone/>
            </a:pPr>
            <a:r>
              <a:rPr lang="ru-RU" dirty="0" smtClean="0"/>
              <a:t>3) Неиспользование защитных средств или их неправильное</a:t>
            </a:r>
          </a:p>
          <a:p>
            <a:pPr algn="just">
              <a:buNone/>
            </a:pPr>
            <a:r>
              <a:rPr lang="ru-RU" dirty="0" smtClean="0"/>
              <a:t>использование.</a:t>
            </a:r>
          </a:p>
          <a:p>
            <a:pPr algn="just">
              <a:buNone/>
            </a:pPr>
            <a:r>
              <a:rPr lang="ru-RU" dirty="0" smtClean="0"/>
              <a:t>4) Неосторожность при управлении и эксплуатации транспортных</a:t>
            </a:r>
          </a:p>
          <a:p>
            <a:pPr algn="just">
              <a:buNone/>
            </a:pPr>
            <a:r>
              <a:rPr lang="ru-RU" dirty="0" smtClean="0"/>
              <a:t>средств.</a:t>
            </a:r>
          </a:p>
          <a:p>
            <a:pPr algn="just">
              <a:buNone/>
            </a:pPr>
            <a:r>
              <a:rPr lang="ru-RU" dirty="0" smtClean="0"/>
              <a:t>5) Невнимательность при работе с механизмами и электрооборудованием.</a:t>
            </a:r>
          </a:p>
          <a:p>
            <a:pPr algn="just">
              <a:buNone/>
            </a:pPr>
            <a:r>
              <a:rPr lang="ru-RU" dirty="0" smtClean="0"/>
              <a:t>6) Выполнение работ подрядными и </a:t>
            </a:r>
            <a:r>
              <a:rPr lang="ru-RU" dirty="0" smtClean="0"/>
              <a:t>субподрядными организациями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Оценка </a:t>
            </a:r>
            <a:r>
              <a:rPr lang="ru-RU" dirty="0" err="1" smtClean="0"/>
              <a:t>профрисков</a:t>
            </a:r>
            <a:endParaRPr lang="ru-RU" dirty="0"/>
          </a:p>
        </p:txBody>
      </p:sp>
      <p:pic>
        <p:nvPicPr>
          <p:cNvPr id="4" name="Picture 2" descr="http://1.bp.blogspot.com/_OmAhhpQBhkA/TQDfp1JHzmI/AAAAAAAACTI/qkwHASwMaNA/s1600/riskmatrix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14422"/>
            <a:ext cx="3662172" cy="3735324"/>
          </a:xfrm>
          <a:prstGeom prst="rect">
            <a:avLst/>
          </a:prstGeom>
          <a:noFill/>
        </p:spPr>
      </p:pic>
      <p:grpSp>
        <p:nvGrpSpPr>
          <p:cNvPr id="6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7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046" y="428604"/>
            <a:ext cx="8405446" cy="35719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00B050"/>
                </a:solidFill>
                <a:latin typeface="Geometria" panose="020B0503020204020204" pitchFamily="34" charset="-52"/>
              </a:rPr>
              <a:t>Оценка </a:t>
            </a:r>
            <a:r>
              <a:rPr lang="ru-RU" sz="3200" dirty="0" smtClean="0">
                <a:solidFill>
                  <a:srgbClr val="00B050"/>
                </a:solidFill>
                <a:latin typeface="Geometria" panose="020B0503020204020204" pitchFamily="34" charset="-52"/>
              </a:rPr>
              <a:t>уровня </a:t>
            </a:r>
            <a:r>
              <a:rPr lang="ru-RU" sz="3200" dirty="0" err="1" smtClean="0">
                <a:solidFill>
                  <a:srgbClr val="00B050"/>
                </a:solidFill>
                <a:latin typeface="Geometria" panose="020B0503020204020204" pitchFamily="34" charset="-52"/>
              </a:rPr>
              <a:t>профриска</a:t>
            </a:r>
            <a:endParaRPr lang="ru-RU" sz="3200" dirty="0">
              <a:solidFill>
                <a:srgbClr val="00B050"/>
              </a:solidFill>
              <a:latin typeface="Geometria" panose="020B0503020204020204" pitchFamily="34" charset="-52"/>
            </a:endParaRPr>
          </a:p>
        </p:txBody>
      </p:sp>
      <p:graphicFrame>
        <p:nvGraphicFramePr>
          <p:cNvPr id="58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80952550"/>
              </p:ext>
            </p:extLst>
          </p:nvPr>
        </p:nvGraphicFramePr>
        <p:xfrm>
          <a:off x="723899" y="1214420"/>
          <a:ext cx="7896469" cy="27860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4592"/>
                <a:gridCol w="570523"/>
                <a:gridCol w="2032000"/>
                <a:gridCol w="554892"/>
                <a:gridCol w="2133600"/>
                <a:gridCol w="640862"/>
              </a:tblGrid>
              <a:tr h="283917">
                <a:tc>
                  <a:txBody>
                    <a:bodyPr/>
                    <a:lstStyle/>
                    <a:p>
                      <a:r>
                        <a:rPr lang="en-US" sz="8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</a:t>
                      </a: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Вероятность (</a:t>
                      </a:r>
                      <a:r>
                        <a:rPr lang="ru-RU" sz="8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Вр</a:t>
                      </a: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ru-RU" sz="800" b="0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Баллы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Подверженность (</a:t>
                      </a:r>
                      <a:r>
                        <a:rPr lang="ru-RU" sz="8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Пд</a:t>
                      </a: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Баллы</a:t>
                      </a:r>
                      <a:endParaRPr lang="ru-RU" sz="8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Последствия (</a:t>
                      </a:r>
                      <a:r>
                        <a:rPr lang="ru-RU" sz="800" b="0" kern="1200" dirty="0" err="1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Пс</a:t>
                      </a: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endParaRPr lang="ru-RU" sz="8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0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Баллы</a:t>
                      </a:r>
                      <a:endParaRPr lang="ru-RU" sz="800" b="0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</a:tr>
              <a:tr h="383304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Ожидаемо, это случится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Постоянно (чаще 1 раза в день или </a:t>
                      </a:r>
                      <a:r>
                        <a:rPr lang="en-US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&gt;50%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времени смены)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Катастрофа, много жертв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281595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вероятно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Регулярно (ежедневно)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Разрушения, есть жертвы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72983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Нехарактерно, но возможно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случая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к случаю (еженедельно – до 6 раз в неделю)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тяжелые, один смертельный случай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72983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Невероятно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Иногда (ежемесячно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до 3 раз в год)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Потеря трудоспособности, инвалидность, профзаболевание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72983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Можно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себе представить, но н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евероятно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Редко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(ежегодно – до 11 раз в месяц)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Случаи временной нетрудоспособности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72983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Почти невозможно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редко (ежегодно – до 1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раза в год)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Легкая травма, достаточно оказания первой помощи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45335"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Фактически</a:t>
                      </a:r>
                      <a:r>
                        <a:rPr lang="ru-RU" sz="800" kern="1200" baseline="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евероятно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" name="Объект 2"/>
          <p:cNvSpPr txBox="1">
            <a:spLocks/>
          </p:cNvSpPr>
          <p:nvPr/>
        </p:nvSpPr>
        <p:spPr>
          <a:xfrm>
            <a:off x="650631" y="928671"/>
            <a:ext cx="7948246" cy="285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Индекс профессионального риска (ИПР) = </a:t>
            </a:r>
            <a:r>
              <a:rPr lang="ru-RU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Вр·Пд·Пс</a:t>
            </a:r>
            <a:endParaRPr lang="ru-RU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Объект 2"/>
          <p:cNvSpPr txBox="1">
            <a:spLocks/>
          </p:cNvSpPr>
          <p:nvPr/>
        </p:nvSpPr>
        <p:spPr>
          <a:xfrm>
            <a:off x="570523" y="4071943"/>
            <a:ext cx="8028354" cy="21431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720000">
              <a:lnSpc>
                <a:spcPts val="1000"/>
              </a:lnSpc>
              <a:spcBef>
                <a:spcPts val="0"/>
              </a:spcBef>
              <a:buNone/>
            </a:pPr>
            <a:r>
              <a:rPr lang="ru-RU" sz="1000" b="1" dirty="0">
                <a:solidFill>
                  <a:schemeClr val="dk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Введена цветовая градация по параметру «Вероятность» от зеленого (0,1 - 0,5 балла) до красного (6, 10 баллов) цветов.</a:t>
            </a:r>
          </a:p>
          <a:p>
            <a:pPr algn="just" defTabSz="720000" fontAlgn="base">
              <a:lnSpc>
                <a:spcPct val="1000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При первоначальном определении баллов по параметру «Вероятность» в «красную зону» попадают случаи наличия на рабочем месте (рабочих зонах) выявленных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ходе выездного аудита случаев </a:t>
            </a:r>
            <a:r>
              <a:rPr lang="ru-RU" sz="800" dirty="0" err="1">
                <a:latin typeface="Arial" panose="020B0604020202020204" pitchFamily="34" charset="0"/>
                <a:cs typeface="Arial" panose="020B0604020202020204" pitchFamily="34" charset="0"/>
              </a:rPr>
              <a:t>травмирования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работников (включая микротравмы), несчастных случае на производстве, в том числе по вине третьих лиц.  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defTabSz="720000" fontAlgn="base">
              <a:lnSpc>
                <a:spcPct val="1000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При первоначальном определении баллов по параметру «Вероятность» в «желтую зону» попадают случаи наличия на рабочем месте (рабочих зонах) выявленных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ходе аудита конструктивных, технических особенностей объектов оценки рисков (здания, помещения, производственное оборудование, инструменты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приспособления, материалы и сырье, процессы, работы и т.д.), не приведших к документированным случаям </a:t>
            </a:r>
            <a:r>
              <a:rPr lang="ru-RU" sz="800" dirty="0" err="1">
                <a:latin typeface="Arial" panose="020B0604020202020204" pitchFamily="34" charset="0"/>
                <a:cs typeface="Arial" panose="020B0604020202020204" pitchFamily="34" charset="0"/>
              </a:rPr>
              <a:t>травмирования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работника, несчастным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случаям на 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производстве, но представляющих потенциальную опасность.</a:t>
            </a:r>
          </a:p>
          <a:p>
            <a:pPr algn="just" defTabSz="720000" fontAlgn="base">
              <a:lnSpc>
                <a:spcPts val="1000"/>
              </a:lnSpc>
              <a:buClr>
                <a:srgbClr val="FF0000"/>
              </a:buClr>
              <a:buSzPct val="120000"/>
              <a:tabLst>
                <a:tab pos="941785" algn="l"/>
              </a:tabLst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При первоначальном определении баллов по параметру «Вероятность» в «зеленую зону» попадают случаи отсутствия на объектах оценки риска необходимых организационных мер обеспечения безопасности, не приведших к документированным случаям </a:t>
            </a:r>
            <a:r>
              <a:rPr lang="ru-RU" sz="800" dirty="0" err="1">
                <a:latin typeface="Arial" panose="020B0604020202020204" pitchFamily="34" charset="0"/>
                <a:cs typeface="Arial" panose="020B0604020202020204" pitchFamily="34" charset="0"/>
              </a:rPr>
              <a:t>травмирования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 работника, несчастным случаям на </a:t>
            </a:r>
            <a:r>
              <a:rPr lang="ru-RU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производстве  но </a:t>
            </a: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представляющих потенциальную опасность.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931508" y="154991"/>
            <a:ext cx="3868615" cy="5107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600"/>
              </a:lnSpc>
            </a:pPr>
            <a:endParaRPr lang="ru-RU" sz="16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10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9702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4307" y="428604"/>
            <a:ext cx="8405446" cy="571504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B050"/>
                </a:solidFill>
                <a:latin typeface="Geometria" panose="020B0503020204020204" pitchFamily="34" charset="-52"/>
              </a:rPr>
              <a:t>Определение срочности мероприятий</a:t>
            </a:r>
          </a:p>
        </p:txBody>
      </p:sp>
      <p:graphicFrame>
        <p:nvGraphicFramePr>
          <p:cNvPr id="58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52184760"/>
              </p:ext>
            </p:extLst>
          </p:nvPr>
        </p:nvGraphicFramePr>
        <p:xfrm>
          <a:off x="857224" y="1357298"/>
          <a:ext cx="7389446" cy="3702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2770"/>
                <a:gridCol w="5366676"/>
              </a:tblGrid>
              <a:tr h="7371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Индекс профессионального риска (ИПР)</a:t>
                      </a:r>
                      <a:endParaRPr lang="ru-RU" sz="12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33A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     Срочность мероприятий по профилактике профессионального риска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33AF"/>
                    </a:solidFill>
                  </a:tcPr>
                </a:tc>
              </a:tr>
              <a:tr h="59322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0-20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Небольшой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риск, меры не требуются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</a:tr>
              <a:tr h="59055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20-70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Возможный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риск, необходимо уделить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внимание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2D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70-200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9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271463" lvl="1" indent="0" algn="l" defTabSz="914400" rtl="0" eaLnBrk="1" fontAlgn="ctr" latinLnBrk="0" hangingPunct="1">
                        <a:tabLst>
                          <a:tab pos="177800" algn="l"/>
                        </a:tabLs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Серьезный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риск, требуются меры по снижению степени риска в установленные сроки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E9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</a:tr>
              <a:tr h="597179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200-400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9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Высокий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риск, требуются неотложные меры, усовершенствования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E9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  <a:tr h="60297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&gt;400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Крайне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риск,  немедленное прекращение деятельности</a:t>
                      </a:r>
                    </a:p>
                  </a:txBody>
                  <a:tcPr marL="8792" marR="8792" marT="9525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pSp>
        <p:nvGrpSpPr>
          <p:cNvPr id="6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7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407753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706954140"/>
              </p:ext>
            </p:extLst>
          </p:nvPr>
        </p:nvGraphicFramePr>
        <p:xfrm>
          <a:off x="695567" y="1853649"/>
          <a:ext cx="7694606" cy="1609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396"/>
                <a:gridCol w="801707"/>
                <a:gridCol w="970499"/>
                <a:gridCol w="1000369"/>
                <a:gridCol w="859693"/>
                <a:gridCol w="570522"/>
                <a:gridCol w="640862"/>
                <a:gridCol w="586154"/>
                <a:gridCol w="898770"/>
                <a:gridCol w="508000"/>
                <a:gridCol w="496634"/>
              </a:tblGrid>
              <a:tr h="359370">
                <a:tc rowSpan="3">
                  <a:txBody>
                    <a:bodyPr/>
                    <a:lstStyle/>
                    <a:p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№ п/п</a:t>
                      </a:r>
                      <a:endParaRPr lang="ru-RU" sz="800" b="0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800" b="0" kern="1200" baseline="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Наименование помещения, рабочей зоны</a:t>
                      </a:r>
                      <a:endParaRPr lang="ru-RU" sz="800" b="0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800" b="0" kern="1200" baseline="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Объект оценки профессиональных рисков</a:t>
                      </a:r>
                      <a:endParaRPr lang="ru-RU" sz="800" b="0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800" b="0" kern="1200" baseline="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Идентификация опасностей (код </a:t>
                      </a:r>
                      <a:b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8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и наименование опасности)</a:t>
                      </a:r>
                      <a:endParaRPr lang="ru-RU" sz="800" b="0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00" b="0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Индекс профессионального риска (ИПР)</a:t>
                      </a:r>
                      <a:endParaRPr lang="ru-RU" sz="900" b="0" kern="1200" baseline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72B2"/>
                    </a:solidFill>
                  </a:tcPr>
                </a:tc>
              </a:tr>
              <a:tr h="267717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Вероятность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Подверженность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Пд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Последствия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58588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646854">
                <a:tc>
                  <a:txBody>
                    <a:bodyPr/>
                    <a:lstStyle/>
                    <a:p>
                      <a:pPr algn="ctr"/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Склад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Помещения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Мх04. Опасность удара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Ожидаемо, это случится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Постоянно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Потеря трудоспособности, инвалидность, профзаболевание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A02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F0000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61" name="Объект 2"/>
          <p:cNvSpPr txBox="1">
            <a:spLocks/>
          </p:cNvSpPr>
          <p:nvPr/>
        </p:nvSpPr>
        <p:spPr>
          <a:xfrm>
            <a:off x="634999" y="857233"/>
            <a:ext cx="7948246" cy="723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ИПР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корректирующих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мероприятий (опасность - наличие короба вентиляции в помещении):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B70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b="1" dirty="0">
              <a:solidFill>
                <a:srgbClr val="0B70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Объект 10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550719064"/>
              </p:ext>
            </p:extLst>
          </p:nvPr>
        </p:nvGraphicFramePr>
        <p:xfrm>
          <a:off x="664307" y="4296280"/>
          <a:ext cx="7745045" cy="1867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333"/>
                <a:gridCol w="793266"/>
                <a:gridCol w="930030"/>
                <a:gridCol w="1117601"/>
                <a:gridCol w="1362549"/>
                <a:gridCol w="383798"/>
                <a:gridCol w="728922"/>
                <a:gridCol w="352312"/>
                <a:gridCol w="912264"/>
                <a:gridCol w="406983"/>
                <a:gridCol w="432987"/>
              </a:tblGrid>
              <a:tr h="353929">
                <a:tc rowSpan="3">
                  <a:txBody>
                    <a:bodyPr/>
                    <a:lstStyle/>
                    <a:p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 п/п</a:t>
                      </a:r>
                      <a:endParaRPr lang="ru-RU" sz="700" b="0" kern="120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700" b="0" kern="1200" baseline="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Наименование помещения, рабочей зоны</a:t>
                      </a:r>
                      <a:endParaRPr lang="ru-RU" sz="700" b="0" kern="1200" baseline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700" b="0" kern="1200" baseline="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Объект оценки профессиональных рисков</a:t>
                      </a:r>
                      <a:endParaRPr lang="ru-RU" sz="700" b="0" kern="1200" baseline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700" b="0" kern="1200" baseline="0" dirty="0" smtClean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Идентификация опасностей (код </a:t>
                      </a:r>
                      <a:b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7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 наименование опасности)</a:t>
                      </a:r>
                      <a:endParaRPr lang="ru-RU" sz="700" b="0" kern="1200" baseline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900" b="0" kern="1200" baseline="0" dirty="0" smtClean="0">
                          <a:solidFill>
                            <a:schemeClr val="lt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Индекс профессионального риска (ИПР)</a:t>
                      </a:r>
                      <a:endParaRPr lang="ru-RU" sz="900" b="0" kern="1200" baseline="0" dirty="0">
                        <a:solidFill>
                          <a:schemeClr val="lt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72B2"/>
                    </a:solidFill>
                  </a:tcPr>
                </a:tc>
              </a:tr>
              <a:tr h="336658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Вероятность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Подверженность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Пд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Последствия (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217886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719717">
                <a:tc>
                  <a:txBody>
                    <a:bodyPr/>
                    <a:lstStyle/>
                    <a:p>
                      <a:pPr algn="ctr"/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Склад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Помещения</a:t>
                      </a:r>
                      <a:endParaRPr lang="en-US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Мх04. Опасность удара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Нехарактерно, но возможно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800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Постоянно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Потеря трудоспособности, инвалидность, профзаболевание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210</a:t>
                      </a:r>
                      <a:endParaRPr lang="ru-RU" sz="8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4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8" name="Объект 2"/>
          <p:cNvSpPr txBox="1">
            <a:spLocks/>
          </p:cNvSpPr>
          <p:nvPr/>
        </p:nvSpPr>
        <p:spPr>
          <a:xfrm>
            <a:off x="634999" y="3500438"/>
            <a:ext cx="7948246" cy="7921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900"/>
              </a:lnSpc>
              <a:buNone/>
            </a:pP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ИПР в случае выполнения организационных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мероприятий</a:t>
            </a:r>
            <a:b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(нанесение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сигнальной маркировки, проведение инструктажей на рабочих местах):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931508" y="154991"/>
            <a:ext cx="3868615" cy="51077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600"/>
              </a:lnSpc>
            </a:pPr>
            <a:endParaRPr lang="ru-RU" sz="16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9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40490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433541172"/>
              </p:ext>
            </p:extLst>
          </p:nvPr>
        </p:nvGraphicFramePr>
        <p:xfrm>
          <a:off x="651377" y="2447111"/>
          <a:ext cx="7899018" cy="3196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408"/>
                <a:gridCol w="655886"/>
                <a:gridCol w="924449"/>
                <a:gridCol w="922836"/>
                <a:gridCol w="781364"/>
                <a:gridCol w="466243"/>
                <a:gridCol w="739559"/>
                <a:gridCol w="578785"/>
                <a:gridCol w="959346"/>
                <a:gridCol w="503694"/>
                <a:gridCol w="924448"/>
              </a:tblGrid>
              <a:tr h="543782">
                <a:tc rowSpan="3">
                  <a:txBody>
                    <a:bodyPr/>
                    <a:lstStyle/>
                    <a:p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№ п/п</a:t>
                      </a:r>
                      <a:endParaRPr lang="ru-RU" sz="1000" b="0" kern="1200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1000" b="0" kern="1200" baseline="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Наименование помещения, рабочей зоны</a:t>
                      </a:r>
                      <a:endParaRPr lang="ru-RU" sz="1000" b="0" kern="1200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1000" b="0" kern="1200" baseline="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Объект оценки профессиональных рисков</a:t>
                      </a:r>
                      <a:endParaRPr lang="ru-RU" sz="1000" b="0" kern="1200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ru-RU" sz="1000" b="0" kern="1200" baseline="0" dirty="0" smtClean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Идентификация опасностей (код </a:t>
                      </a:r>
                      <a:b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 наименование опасности)</a:t>
                      </a:r>
                      <a:endParaRPr lang="ru-RU" sz="1000" b="0" kern="1200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000" b="0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Индекс профессионального риска (ИПР)</a:t>
                      </a:r>
                      <a:endParaRPr lang="ru-RU" sz="1000" b="0" kern="1200" baseline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A72B2"/>
                    </a:solidFill>
                  </a:tcPr>
                </a:tc>
              </a:tr>
              <a:tr h="728832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Вероятность (</a:t>
                      </a:r>
                      <a:r>
                        <a:rPr lang="ru-RU" sz="800" kern="1200" dirty="0" err="1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Подверженность (</a:t>
                      </a:r>
                      <a:r>
                        <a:rPr lang="ru-RU" sz="800" kern="1200" dirty="0" err="1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Пд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Последствия (</a:t>
                      </a:r>
                      <a:r>
                        <a:rPr lang="ru-RU" sz="800" kern="1200" dirty="0" err="1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</a:t>
                      </a: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</a:t>
                      </a:r>
                      <a:endParaRPr lang="ru-RU" sz="800" b="1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659893"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rgbClr val="FD9191"/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endParaRPr lang="en-US" sz="1000" kern="1200" dirty="0" smtClean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6D6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bg2">
                          <a:lumMod val="7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3">
                          <a:lumMod val="60000"/>
                          <a:lumOff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1263538">
                <a:tc>
                  <a:txBody>
                    <a:bodyPr/>
                    <a:lstStyle/>
                    <a:p>
                      <a:pPr algn="ctr"/>
                      <a:endParaRPr lang="ru-RU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Склад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Помещения</a:t>
                      </a:r>
                      <a:endParaRPr lang="en-US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800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Мх04. Опасность удара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Фактически невозможно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редко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800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Потеря трудоспособности, инвалидность, профзаболевание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kern="12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800" b="1" kern="1200" dirty="0">
                        <a:solidFill>
                          <a:schemeClr val="tx1"/>
                        </a:solidFill>
                        <a:effectLst/>
                        <a:latin typeface="Tahom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406" marR="84406" anchor="ctr">
                    <a:lnL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pattFill prst="pct20">
                      <a:fgClr>
                        <a:schemeClr val="accent6"/>
                      </a:fgClr>
                      <a:bgClr>
                        <a:schemeClr val="bg1"/>
                      </a:bgClr>
                    </a:pattFill>
                  </a:tcPr>
                </a:tc>
              </a:tr>
            </a:tbl>
          </a:graphicData>
        </a:graphic>
      </p:graphicFrame>
      <p:sp>
        <p:nvSpPr>
          <p:cNvPr id="8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61" name="Объект 2"/>
          <p:cNvSpPr txBox="1">
            <a:spLocks/>
          </p:cNvSpPr>
          <p:nvPr/>
        </p:nvSpPr>
        <p:spPr>
          <a:xfrm>
            <a:off x="567104" y="1000108"/>
            <a:ext cx="7948246" cy="8101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ИПР в случае ликвидации опасности </a:t>
            </a:r>
            <a:r>
              <a:rPr lang="ru-RU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(реконструкция короба </a:t>
            </a:r>
            <a:r>
              <a:rPr lang="ru-RU" sz="180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вентиляции или </a:t>
            </a:r>
            <a:r>
              <a:rPr lang="ru-RU" sz="1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закрытие прохода): </a:t>
            </a:r>
          </a:p>
        </p:txBody>
      </p:sp>
      <p:grpSp>
        <p:nvGrpSpPr>
          <p:cNvPr id="7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="" xmlns:p14="http://schemas.microsoft.com/office/powerpoint/2010/main" val="13019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Мероприятия по минимизации опасности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42943"/>
          </a:xfrm>
          <a:solidFill>
            <a:srgbClr val="990099"/>
          </a:solidFill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Информационное предупреждение </a:t>
            </a:r>
            <a:r>
              <a:rPr lang="ru-RU" sz="2000" dirty="0" smtClean="0">
                <a:solidFill>
                  <a:schemeClr val="bg1"/>
                </a:solidFill>
              </a:rPr>
              <a:t>об опасности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114800" cy="4554551"/>
          </a:xfrm>
        </p:spPr>
        <p:txBody>
          <a:bodyPr>
            <a:normAutofit fontScale="25000" lnSpcReduction="20000"/>
          </a:bodyPr>
          <a:lstStyle/>
          <a:p>
            <a:r>
              <a:rPr lang="ru-RU" sz="2800" dirty="0" smtClean="0"/>
              <a:t>Несколько рекомендаций по опасным производственным факторам</a:t>
            </a:r>
            <a:r>
              <a:rPr lang="ru-RU" sz="2800" b="1" i="1" dirty="0" smtClean="0"/>
              <a:t>.</a:t>
            </a:r>
            <a:endParaRPr lang="ru-RU" sz="2800" dirty="0" smtClean="0"/>
          </a:p>
          <a:p>
            <a:r>
              <a:rPr lang="ru-RU" sz="2800" dirty="0" smtClean="0"/>
              <a:t>Знайте четкое представление об опасности при работах в электроустановках</a:t>
            </a:r>
            <a:r>
              <a:rPr lang="ru-RU" sz="2800" b="1" i="1" dirty="0" smtClean="0"/>
              <a:t>:</a:t>
            </a:r>
            <a:endParaRPr lang="ru-RU" sz="2800" dirty="0" smtClean="0"/>
          </a:p>
          <a:p>
            <a:r>
              <a:rPr lang="ru-RU" sz="2800" dirty="0" smtClean="0"/>
              <a:t>•не приближайтесь в электроустановках на недопустимое расстояние;</a:t>
            </a:r>
          </a:p>
          <a:p>
            <a:r>
              <a:rPr lang="ru-RU" sz="2800" dirty="0" smtClean="0"/>
              <a:t>•в электроустановках не допускается выполнение какой-либо работы во время обхода и осмотра оборудования;</a:t>
            </a:r>
          </a:p>
          <a:p>
            <a:r>
              <a:rPr lang="ru-RU" sz="2800" dirty="0" smtClean="0"/>
              <a:t>•при замыкании на землю в электроустановках не приближайтесь к месту замыкания на расстояние менее 4 метров в ЗРУ и менее 8 метров на ОРУ и ВЛ;</a:t>
            </a:r>
          </a:p>
          <a:p>
            <a:r>
              <a:rPr lang="ru-RU" sz="2800" dirty="0" smtClean="0"/>
              <a:t>•отключать и включать разъединители, отделители и выключатели напряжением выше 1000 В с ручным приводом необходимо в диэлектрических перчатках;</a:t>
            </a:r>
          </a:p>
          <a:p>
            <a:r>
              <a:rPr lang="ru-RU" sz="2800" dirty="0" smtClean="0"/>
              <a:t>•перед допуском к работе в электроустановках выполните организационные и технические мероприятия;</a:t>
            </a:r>
          </a:p>
          <a:p>
            <a:r>
              <a:rPr lang="ru-RU" sz="2800" dirty="0" smtClean="0"/>
              <a:t>•перед включением электроустановки после ремонта снимите временные ограждения, переносные плакаты безопасности и заземления, установленные при подготовке рабочего места, восстановите постоянные ограждения;</a:t>
            </a:r>
          </a:p>
          <a:p>
            <a:r>
              <a:rPr lang="ru-RU" sz="2800" dirty="0" smtClean="0"/>
              <a:t>•персоналу следует помнить, что после исчезновения напряжения на электроустановке оно может быть подано вновь без предупреждения;</a:t>
            </a:r>
          </a:p>
          <a:p>
            <a:r>
              <a:rPr lang="ru-RU" sz="2800" dirty="0" smtClean="0"/>
              <a:t>•пользоваться указателем напряжения в электроустановках напряжением выше 1000 В необходимо в диэлектрических перчатках;</a:t>
            </a:r>
          </a:p>
          <a:p>
            <a:r>
              <a:rPr lang="ru-RU" sz="2800" dirty="0" smtClean="0"/>
              <a:t>•при нахождении в аккумуляторном помещении не пользуйтесь открытым огнем, электроинструментом и не курите;</a:t>
            </a:r>
          </a:p>
          <a:p>
            <a:r>
              <a:rPr lang="ru-RU" sz="2800" dirty="0" smtClean="0"/>
              <a:t>•проверяйте отсутствие напряжения в электроустановках напряжением 35 кВ и выше изолирующей штангой;</a:t>
            </a:r>
          </a:p>
          <a:p>
            <a:r>
              <a:rPr lang="ru-RU" sz="2800" dirty="0" smtClean="0"/>
              <a:t>•не допускается применение переносных металлических лестниц в РУ напряжением 220 кВ и ниже;</a:t>
            </a:r>
          </a:p>
          <a:p>
            <a:r>
              <a:rPr lang="ru-RU" sz="2800" dirty="0" smtClean="0"/>
              <a:t>•по окончании измерений мегомметром снимите остаточный заряд с проверяемого оборудования;</a:t>
            </a:r>
          </a:p>
          <a:p>
            <a:r>
              <a:rPr lang="ru-RU" sz="2800" dirty="0" smtClean="0"/>
              <a:t>•знайте принцип работы оборудования и правила его обслуживания;</a:t>
            </a:r>
          </a:p>
          <a:p>
            <a:r>
              <a:rPr lang="ru-RU" sz="2800" dirty="0" smtClean="0"/>
              <a:t>•элементы оборудования, расположенные на высоте более 1,5 метров от пола (рабочей площадки), следует обслуживать со стационарных площадок с ограждениями и лестницами;</a:t>
            </a:r>
          </a:p>
          <a:p>
            <a:r>
              <a:rPr lang="ru-RU" sz="2800" dirty="0" smtClean="0"/>
              <a:t>•отключайте теплообменные аппараты (трубопроводы) двумя последовательно установленными задвижками;</a:t>
            </a:r>
          </a:p>
          <a:p>
            <a:r>
              <a:rPr lang="ru-RU" sz="2800" dirty="0" smtClean="0"/>
              <a:t>•перед ремонтом на теплообменных аппаратах и трубопроводах снимите давление, освободите от пара и воды, а с электроприводов и цепей управления снимите напряжение;</a:t>
            </a:r>
          </a:p>
          <a:p>
            <a:r>
              <a:rPr lang="ru-RU" sz="2800" dirty="0" smtClean="0"/>
              <a:t>•отключающая арматура и вентили дренажей должны быть обвязаны цепями или заблокированы другими приспособлениями, запертыми на замки;</a:t>
            </a:r>
          </a:p>
          <a:p>
            <a:r>
              <a:rPr lang="ru-RU" sz="2800" dirty="0" smtClean="0"/>
              <a:t>•при ремонте на оборудовании на вентилях и задвижках вывесите соответствующие плакаты и знаки безопасности «Не открывать – работают люди», «Не закрывать – работают люди»;</a:t>
            </a:r>
          </a:p>
          <a:p>
            <a:r>
              <a:rPr lang="ru-RU" sz="2800" dirty="0" smtClean="0"/>
              <a:t>•открывайте и закрывайте задвижки и вентили с применением только одобренных специальных рычагов;</a:t>
            </a:r>
          </a:p>
          <a:p>
            <a:r>
              <a:rPr lang="ru-RU" sz="2800" dirty="0" smtClean="0"/>
              <a:t>•прогрев и пуск паропроводов проводите по специальной программе;</a:t>
            </a:r>
          </a:p>
          <a:p>
            <a:r>
              <a:rPr lang="ru-RU" sz="2800" dirty="0" smtClean="0"/>
              <a:t>•быстрое открывание задвижки может вызвать гидравлический удар;</a:t>
            </a:r>
          </a:p>
          <a:p>
            <a:r>
              <a:rPr lang="ru-RU" sz="2800" dirty="0" smtClean="0"/>
              <a:t>•не находитесь в подземном сооружении или резервуаре при уровне воды в нем над уровнем пола выше 200 мм, а также при температуре воды выше 45°С;</a:t>
            </a:r>
          </a:p>
          <a:p>
            <a:r>
              <a:rPr lang="ru-RU" sz="2800" dirty="0" smtClean="0"/>
              <a:t>•не перемещайтесь в неосвещенной зоне без фонаря;</a:t>
            </a:r>
          </a:p>
          <a:p>
            <a:r>
              <a:rPr lang="ru-RU" sz="2800" dirty="0" smtClean="0"/>
              <a:t>•не эксплуатируйте неисправные манометры, а также манометры с истекшим сроком поверки или с поврежденным стеклом.</a:t>
            </a:r>
          </a:p>
          <a:p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29190" y="857232"/>
            <a:ext cx="3756023" cy="639762"/>
          </a:xfrm>
          <a:solidFill>
            <a:srgbClr val="990099"/>
          </a:solidFill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Визуализация возможной опасности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DubininaNA\Desktop\2019 АДМИНИСТРАТИВКА\ВЫСТУПЛЕНИЯ\СУОТ\IMG_69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0277" y="1928802"/>
            <a:ext cx="3382251" cy="4197361"/>
          </a:xfrm>
          <a:prstGeom prst="rect">
            <a:avLst/>
          </a:prstGeom>
          <a:noFill/>
        </p:spPr>
      </p:pic>
      <p:grpSp>
        <p:nvGrpSpPr>
          <p:cNvPr id="8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936104"/>
          </a:xfrm>
        </p:spPr>
        <p:txBody>
          <a:bodyPr>
            <a:noAutofit/>
          </a:bodyPr>
          <a:lstStyle/>
          <a:p>
            <a:pPr algn="ctr">
              <a:lnSpc>
                <a:spcPts val="2500"/>
              </a:lnSpc>
            </a:pPr>
            <a:r>
              <a:rPr lang="ru-RU" sz="3200" dirty="0" smtClean="0">
                <a:solidFill>
                  <a:srgbClr val="00B050"/>
                </a:solidFill>
              </a:rPr>
              <a:t>Нарушение порядка проведения СОУТ</a:t>
            </a:r>
            <a:endParaRPr lang="ru-RU" sz="3200" dirty="0">
              <a:solidFill>
                <a:srgbClr val="00B05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16199804"/>
              </p:ext>
            </p:extLst>
          </p:nvPr>
        </p:nvGraphicFramePr>
        <p:xfrm>
          <a:off x="1472068" y="2348880"/>
          <a:ext cx="6257940" cy="296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1822856" y="928670"/>
            <a:ext cx="5023460" cy="1285884"/>
          </a:xfrm>
          <a:prstGeom prst="ellipse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Ответственность по ч. 2 ст. 5.27.1 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</a:t>
            </a:r>
            <a:endParaRPr lang="ru-RU" sz="2400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-1260" y="6281737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547664" y="5589240"/>
            <a:ext cx="658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</a:rPr>
              <a:t>Срок окончания проведения СОУТ - 31.12.2018 г</a:t>
            </a:r>
            <a:endParaRPr lang="ru-RU" sz="2000" b="1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4975388"/>
              </p:ext>
            </p:extLst>
          </p:nvPr>
        </p:nvGraphicFramePr>
        <p:xfrm>
          <a:off x="755576" y="332656"/>
          <a:ext cx="7858180" cy="571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386"/>
                <a:gridCol w="12277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Основание для</a:t>
                      </a:r>
                      <a:r>
                        <a:rPr lang="ru-RU" baseline="0" dirty="0" smtClean="0"/>
                        <a:t> проведения внеплановой СОУТ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</a:t>
                      </a:r>
                    </a:p>
                    <a:p>
                      <a:pPr algn="ctr"/>
                      <a:r>
                        <a:rPr lang="ru-RU" dirty="0" smtClean="0"/>
                        <a:t>(месяц)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Ввод в эксплуатацию</a:t>
                      </a:r>
                      <a:r>
                        <a:rPr lang="ru-RU" sz="1600" baseline="0" dirty="0" smtClean="0"/>
                        <a:t> организационных рабочих мест (п.1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Получение</a:t>
                      </a:r>
                      <a:r>
                        <a:rPr lang="ru-RU" sz="1600" baseline="0" dirty="0" smtClean="0"/>
                        <a:t> работодателем предписания государственного инспектора труда о проведении внеплановой </a:t>
                      </a:r>
                      <a:r>
                        <a:rPr lang="ru-RU" sz="1600" baseline="0" dirty="0" err="1" smtClean="0"/>
                        <a:t>спецоценки</a:t>
                      </a:r>
                      <a:r>
                        <a:rPr lang="ru-RU" sz="1600" baseline="0" dirty="0" smtClean="0"/>
                        <a:t> в связи с выявленными в ходе проведения надзора за соблюдение трудового законодательства нарушениями требований Закона № 426-ФЗ и др. требований охраны труда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технологического</a:t>
                      </a:r>
                      <a:r>
                        <a:rPr lang="ru-RU" sz="1600" baseline="0" dirty="0" smtClean="0"/>
                        <a:t> процесса , замена производственного оборудования, которые способны оказать влияние на уровень воздействия вредных и(или) опасных производственных факторов на работников(п.3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состава применяемых материалов и (или)</a:t>
                      </a:r>
                      <a:r>
                        <a:rPr lang="ru-RU" sz="1600" baseline="0" dirty="0" smtClean="0"/>
                        <a:t> сырья, способных оказать влияние на уровень воздействия вредных и (или) опасных производственных факторов на работников(п.4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600" dirty="0" smtClean="0"/>
                        <a:t>Изменение</a:t>
                      </a:r>
                      <a:r>
                        <a:rPr lang="ru-RU" sz="1600" baseline="0" dirty="0" smtClean="0"/>
                        <a:t> применяемых средств индивидуальной и коллективной защиты, способное оказать влияние на уровень воздействия вредных и (или) опасных производственных факторов </a:t>
                      </a:r>
                      <a:r>
                        <a:rPr lang="ru-RU" sz="1600" baseline="0" dirty="0" err="1" smtClean="0"/>
                        <a:t>нп</a:t>
                      </a:r>
                      <a:r>
                        <a:rPr lang="ru-RU" sz="1600" baseline="0" dirty="0" smtClean="0"/>
                        <a:t> работников (п.5 ч. 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Произошедший на рабочем месте  несчастный случай на производстве</a:t>
                      </a:r>
                      <a:r>
                        <a:rPr lang="ru-RU" sz="1600" baseline="0" dirty="0" smtClean="0"/>
                        <a:t> или выявленное профессиональное заболевание, причинами который явилось воздействие на работников вредных и (или) опасных производственных факторов(п.6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Наличие мотивированных предложений выборных органов первичных профсоюз</a:t>
                      </a:r>
                      <a:r>
                        <a:rPr lang="ru-RU" sz="1600" baseline="0" dirty="0" smtClean="0"/>
                        <a:t>ных организаций или иного представительного органа работников о поведении внеплановой СОУТ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10"/>
          <p:cNvGrpSpPr>
            <a:grpSpLocks/>
          </p:cNvGrpSpPr>
          <p:nvPr/>
        </p:nvGrpSpPr>
        <p:grpSpPr bwMode="auto">
          <a:xfrm>
            <a:off x="-1" y="6281737"/>
            <a:ext cx="9144001" cy="576263"/>
            <a:chOff x="0" y="6315076"/>
            <a:chExt cx="9144001" cy="575822"/>
          </a:xfrm>
        </p:grpSpPr>
        <p:pic>
          <p:nvPicPr>
            <p:cNvPr id="1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3"/>
          <p:cNvGraphicFramePr>
            <a:graphicFrameLocks/>
          </p:cNvGraphicFramePr>
          <p:nvPr/>
        </p:nvGraphicFramePr>
        <p:xfrm>
          <a:off x="633413" y="2009775"/>
          <a:ext cx="7373937" cy="4349750"/>
        </p:xfrm>
        <a:graphic>
          <a:graphicData uri="http://schemas.openxmlformats.org/presentationml/2006/ole">
            <p:oleObj spid="_x0000_s1026" name="Worksheet" r:id="rId3" imgW="7372468" imgH="4200660" progId="Excel.Sheet.8">
              <p:embed/>
            </p:oleObj>
          </a:graphicData>
        </a:graphic>
      </p:graphicFrame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913" y="428605"/>
            <a:ext cx="6696075" cy="785818"/>
          </a:xfrm>
          <a:solidFill>
            <a:schemeClr val="bg1"/>
          </a:solidFill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Периодичность проверок в соответствии с классом риска</a:t>
            </a: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1" name="Прямоугольник 3"/>
          <p:cNvSpPr>
            <a:spLocks noChangeArrowheads="1"/>
          </p:cNvSpPr>
          <p:nvPr/>
        </p:nvSpPr>
        <p:spPr bwMode="auto">
          <a:xfrm>
            <a:off x="3127375" y="2228850"/>
            <a:ext cx="18399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2 года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32" name="Прямоугольник 4"/>
          <p:cNvSpPr>
            <a:spLocks noChangeArrowheads="1"/>
          </p:cNvSpPr>
          <p:nvPr/>
        </p:nvSpPr>
        <p:spPr bwMode="auto">
          <a:xfrm>
            <a:off x="3119438" y="3006725"/>
            <a:ext cx="1838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3 года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1033" name="Прямоугольник 5"/>
          <p:cNvSpPr>
            <a:spLocks noChangeArrowheads="1"/>
          </p:cNvSpPr>
          <p:nvPr/>
        </p:nvSpPr>
        <p:spPr bwMode="auto">
          <a:xfrm>
            <a:off x="3113088" y="3857625"/>
            <a:ext cx="17414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5 лет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1034" name="Прямоугольник 24"/>
          <p:cNvSpPr>
            <a:spLocks noChangeArrowheads="1"/>
          </p:cNvSpPr>
          <p:nvPr/>
        </p:nvSpPr>
        <p:spPr bwMode="auto">
          <a:xfrm>
            <a:off x="3117850" y="4675188"/>
            <a:ext cx="1739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раз в 6 лет</a:t>
            </a: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39581067"/>
              </p:ext>
            </p:extLst>
          </p:nvPr>
        </p:nvGraphicFramePr>
        <p:xfrm>
          <a:off x="636105" y="188640"/>
          <a:ext cx="7725671" cy="616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798"/>
                <a:gridCol w="2645649"/>
                <a:gridCol w="2575224"/>
              </a:tblGrid>
              <a:tr h="771165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Спецоценка</a:t>
                      </a:r>
                      <a:r>
                        <a:rPr lang="ru-RU" dirty="0" smtClean="0"/>
                        <a:t> проводится незамедлительно</a:t>
                      </a:r>
                      <a:r>
                        <a:rPr lang="ru-RU" b="1" dirty="0" smtClean="0"/>
                        <a:t> </a:t>
                      </a:r>
                      <a:r>
                        <a:rPr lang="ru-RU" dirty="0" smtClean="0"/>
                        <a:t>в отношении рабочих мест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81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Работников, профессии,</a:t>
                      </a:r>
                      <a:r>
                        <a:rPr lang="ru-RU" baseline="0" dirty="0" smtClean="0"/>
                        <a:t> должности, специальности которых включены в списки работ, производств, должностей, специальностей, с учетом которых досрочно назначается пенсия по старости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связи с работой на которой в соответствии с законодательными</a:t>
                      </a:r>
                      <a:r>
                        <a:rPr lang="ru-RU" baseline="0" dirty="0" smtClean="0"/>
                        <a:t> и иными актами предоставляются гарантии и компенсации за работу с вредными и (или) опасными условиями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которых по результатам ранее проведенных</a:t>
                      </a:r>
                      <a:r>
                        <a:rPr lang="ru-RU" baseline="0" dirty="0" smtClean="0"/>
                        <a:t> аттестации были установлены вредные и (или) опасные условия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" name="Прямая со стрелкой 41">
            <a:extLst>
              <a:ext uri="{FF2B5EF4-FFF2-40B4-BE49-F238E27FC236}"/>
            </a:extLst>
          </p:cNvPr>
          <p:cNvCxnSpPr>
            <a:cxnSpLocks/>
            <a:stCxn id="15" idx="2"/>
            <a:endCxn id="7190" idx="0"/>
          </p:cNvCxnSpPr>
          <p:nvPr/>
        </p:nvCxnSpPr>
        <p:spPr>
          <a:xfrm flipH="1">
            <a:off x="2044700" y="2359025"/>
            <a:ext cx="6350" cy="143668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1" name="TextBox 17"/>
          <p:cNvSpPr txBox="1">
            <a:spLocks noChangeArrowheads="1"/>
          </p:cNvSpPr>
          <p:nvPr/>
        </p:nvSpPr>
        <p:spPr bwMode="auto">
          <a:xfrm>
            <a:off x="-104775" y="1298575"/>
            <a:ext cx="4870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dirty="0">
                <a:solidFill>
                  <a:schemeClr val="tx2"/>
                </a:solidFill>
              </a:rPr>
              <a:t>Показатель потенциального риска, Р</a:t>
            </a:r>
            <a:endParaRPr lang="ru-RU" altLang="ru-RU" dirty="0"/>
          </a:p>
        </p:txBody>
      </p:sp>
      <p:grpSp>
        <p:nvGrpSpPr>
          <p:cNvPr id="2" name="Группа 28"/>
          <p:cNvGrpSpPr>
            <a:grpSpLocks/>
          </p:cNvGrpSpPr>
          <p:nvPr/>
        </p:nvGrpSpPr>
        <p:grpSpPr bwMode="auto">
          <a:xfrm>
            <a:off x="1077913" y="1711325"/>
            <a:ext cx="1944687" cy="647700"/>
            <a:chOff x="3491880" y="2132856"/>
            <a:chExt cx="1440160" cy="479446"/>
          </a:xfrm>
        </p:grpSpPr>
        <p:sp>
          <p:nvSpPr>
            <p:cNvPr id="15" name="Прямоугольник 14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91880" y="2132856"/>
              <a:ext cx="1440160" cy="4794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06" name="Прямоугольник 18"/>
            <p:cNvSpPr>
              <a:spLocks noChangeArrowheads="1"/>
            </p:cNvSpPr>
            <p:nvPr/>
          </p:nvSpPr>
          <p:spPr bwMode="auto">
            <a:xfrm>
              <a:off x="3491880" y="2204864"/>
              <a:ext cx="1440160" cy="307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ru-RU" sz="2400" b="1">
                  <a:solidFill>
                    <a:schemeClr val="tx2"/>
                  </a:solidFill>
                </a:rPr>
                <a:t>P = T + Ky</a:t>
              </a:r>
              <a:endParaRPr lang="ru-RU" altLang="ru-RU" sz="2400"/>
            </a:p>
          </p:txBody>
        </p:sp>
      </p:grpSp>
      <p:sp>
        <p:nvSpPr>
          <p:cNvPr id="7173" name="TextBox 20"/>
          <p:cNvSpPr txBox="1">
            <a:spLocks noChangeArrowheads="1"/>
          </p:cNvSpPr>
          <p:nvPr/>
        </p:nvSpPr>
        <p:spPr bwMode="auto">
          <a:xfrm>
            <a:off x="5743575" y="1931988"/>
            <a:ext cx="2651125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en-US" altLang="ru-RU" sz="1400">
                <a:solidFill>
                  <a:schemeClr val="tx2"/>
                </a:solidFill>
              </a:rPr>
              <a:t>Ky – </a:t>
            </a:r>
            <a:r>
              <a:rPr lang="ru-RU" altLang="ru-RU" sz="1400">
                <a:solidFill>
                  <a:schemeClr val="tx2"/>
                </a:solidFill>
              </a:rPr>
              <a:t>коэффициент устойчивости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добросовестного поведения</a:t>
            </a:r>
            <a:endParaRPr lang="ru-RU" altLang="ru-RU" sz="1400"/>
          </a:p>
        </p:txBody>
      </p:sp>
      <p:grpSp>
        <p:nvGrpSpPr>
          <p:cNvPr id="3" name="Группа 29"/>
          <p:cNvGrpSpPr>
            <a:grpSpLocks/>
          </p:cNvGrpSpPr>
          <p:nvPr/>
        </p:nvGrpSpPr>
        <p:grpSpPr bwMode="auto">
          <a:xfrm>
            <a:off x="1076325" y="4184650"/>
            <a:ext cx="1990725" cy="649288"/>
            <a:chOff x="683568" y="3068960"/>
            <a:chExt cx="1440160" cy="479446"/>
          </a:xfrm>
        </p:grpSpPr>
        <p:sp>
          <p:nvSpPr>
            <p:cNvPr id="22" name="Прямоугольник 21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683568" y="3068960"/>
              <a:ext cx="1440160" cy="47944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04" name="TextBox 23"/>
            <p:cNvSpPr txBox="1">
              <a:spLocks noChangeArrowheads="1"/>
            </p:cNvSpPr>
            <p:nvPr/>
          </p:nvSpPr>
          <p:spPr bwMode="auto">
            <a:xfrm>
              <a:off x="683568" y="3140968"/>
              <a:ext cx="1440160" cy="307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ru-RU" sz="2400" b="1">
                  <a:solidFill>
                    <a:schemeClr val="tx2"/>
                  </a:solidFill>
                </a:rPr>
                <a:t>T = </a:t>
              </a:r>
              <a:r>
                <a:rPr lang="ru-RU" altLang="ru-RU" sz="2400" b="1">
                  <a:solidFill>
                    <a:schemeClr val="tx2"/>
                  </a:solidFill>
                </a:rPr>
                <a:t>ПВ</a:t>
              </a:r>
              <a:r>
                <a:rPr lang="en-US" altLang="ru-RU" sz="2400" b="1">
                  <a:solidFill>
                    <a:schemeClr val="tx2"/>
                  </a:solidFill>
                </a:rPr>
                <a:t> </a:t>
              </a:r>
              <a:r>
                <a:rPr lang="ru-RU" altLang="ru-RU" sz="2400" b="1">
                  <a:solidFill>
                    <a:schemeClr val="tx2"/>
                  </a:solidFill>
                </a:rPr>
                <a:t>х</a:t>
              </a:r>
              <a:r>
                <a:rPr lang="en-US" altLang="ru-RU" sz="2400" b="1">
                  <a:solidFill>
                    <a:schemeClr val="tx2"/>
                  </a:solidFill>
                </a:rPr>
                <a:t> </a:t>
              </a:r>
              <a:r>
                <a:rPr lang="ru-RU" altLang="ru-RU" sz="2400" b="1">
                  <a:solidFill>
                    <a:schemeClr val="tx2"/>
                  </a:solidFill>
                </a:rPr>
                <a:t>М</a:t>
              </a:r>
            </a:p>
          </p:txBody>
        </p:sp>
      </p:grpSp>
      <p:sp>
        <p:nvSpPr>
          <p:cNvPr id="7175" name="TextBox 24"/>
          <p:cNvSpPr txBox="1">
            <a:spLocks noChangeArrowheads="1"/>
          </p:cNvSpPr>
          <p:nvPr/>
        </p:nvSpPr>
        <p:spPr bwMode="auto">
          <a:xfrm>
            <a:off x="1022350" y="4972050"/>
            <a:ext cx="183038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ПВ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показатель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потенциального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вреда (ОКВЭД)</a:t>
            </a:r>
            <a:endParaRPr lang="ru-RU" altLang="ru-RU" sz="1400"/>
          </a:p>
        </p:txBody>
      </p:sp>
      <p:sp>
        <p:nvSpPr>
          <p:cNvPr id="7176" name="TextBox 25"/>
          <p:cNvSpPr txBox="1">
            <a:spLocks noChangeArrowheads="1"/>
          </p:cNvSpPr>
          <p:nvPr/>
        </p:nvSpPr>
        <p:spPr bwMode="auto">
          <a:xfrm>
            <a:off x="1022350" y="5608638"/>
            <a:ext cx="18002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М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показатель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масштаба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(численность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работников)</a:t>
            </a:r>
            <a:endParaRPr lang="ru-RU" altLang="ru-RU" sz="1400"/>
          </a:p>
        </p:txBody>
      </p:sp>
      <p:grpSp>
        <p:nvGrpSpPr>
          <p:cNvPr id="4" name="Группа 31"/>
          <p:cNvGrpSpPr>
            <a:grpSpLocks/>
          </p:cNvGrpSpPr>
          <p:nvPr/>
        </p:nvGrpSpPr>
        <p:grpSpPr bwMode="auto">
          <a:xfrm>
            <a:off x="5607050" y="2386013"/>
            <a:ext cx="2735263" cy="647700"/>
            <a:chOff x="3419872" y="3356992"/>
            <a:chExt cx="2736304" cy="648072"/>
          </a:xfrm>
        </p:grpSpPr>
        <p:sp>
          <p:nvSpPr>
            <p:cNvPr id="23" name="Прямоугольник 22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3419872" y="3356992"/>
              <a:ext cx="2736304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02" name="TextBox 30"/>
            <p:cNvSpPr txBox="1">
              <a:spLocks noChangeArrowheads="1"/>
            </p:cNvSpPr>
            <p:nvPr/>
          </p:nvSpPr>
          <p:spPr bwMode="auto">
            <a:xfrm>
              <a:off x="3448925" y="3501008"/>
              <a:ext cx="268644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ru-RU" altLang="ru-RU" sz="2400" b="1">
                  <a:solidFill>
                    <a:schemeClr val="tx2"/>
                  </a:solidFill>
                </a:rPr>
                <a:t>Ку = Кт + Кз + Кадм</a:t>
              </a:r>
            </a:p>
          </p:txBody>
        </p:sp>
      </p:grpSp>
      <p:sp>
        <p:nvSpPr>
          <p:cNvPr id="7178" name="TextBox 32"/>
          <p:cNvSpPr txBox="1">
            <a:spLocks noChangeArrowheads="1"/>
          </p:cNvSpPr>
          <p:nvPr/>
        </p:nvSpPr>
        <p:spPr bwMode="auto">
          <a:xfrm>
            <a:off x="6159500" y="4956175"/>
            <a:ext cx="1585913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Кт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коэффициент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травматизма</a:t>
            </a:r>
            <a:endParaRPr lang="ru-RU" altLang="ru-RU" sz="1400"/>
          </a:p>
        </p:txBody>
      </p:sp>
      <p:sp>
        <p:nvSpPr>
          <p:cNvPr id="7179" name="TextBox 33"/>
          <p:cNvSpPr txBox="1">
            <a:spLocks noChangeArrowheads="1"/>
          </p:cNvSpPr>
          <p:nvPr/>
        </p:nvSpPr>
        <p:spPr bwMode="auto">
          <a:xfrm>
            <a:off x="5580063" y="3573463"/>
            <a:ext cx="213042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Кз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коэффициент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задолженности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по заработной плате</a:t>
            </a:r>
            <a:endParaRPr lang="ru-RU" altLang="ru-RU" sz="1400"/>
          </a:p>
        </p:txBody>
      </p:sp>
      <p:sp>
        <p:nvSpPr>
          <p:cNvPr id="7180" name="TextBox 35"/>
          <p:cNvSpPr txBox="1">
            <a:spLocks noChangeArrowheads="1"/>
          </p:cNvSpPr>
          <p:nvPr/>
        </p:nvSpPr>
        <p:spPr bwMode="auto">
          <a:xfrm>
            <a:off x="5435600" y="3068638"/>
            <a:ext cx="3433763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Кадм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коэффициент потенциального 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      риска(наличие административных</a:t>
            </a:r>
          </a:p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               наказаний)</a:t>
            </a:r>
            <a:endParaRPr lang="ru-RU" altLang="ru-RU" sz="1400"/>
          </a:p>
        </p:txBody>
      </p:sp>
      <p:cxnSp>
        <p:nvCxnSpPr>
          <p:cNvPr id="51" name="Прямая со стрелкой 50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092950" y="4076700"/>
            <a:ext cx="0" cy="858838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55"/>
          <p:cNvGrpSpPr>
            <a:grpSpLocks/>
          </p:cNvGrpSpPr>
          <p:nvPr/>
        </p:nvGrpSpPr>
        <p:grpSpPr bwMode="auto">
          <a:xfrm>
            <a:off x="6002338" y="5354638"/>
            <a:ext cx="1944687" cy="649287"/>
            <a:chOff x="4067944" y="4581128"/>
            <a:chExt cx="1944216" cy="648072"/>
          </a:xfrm>
        </p:grpSpPr>
        <p:sp>
          <p:nvSpPr>
            <p:cNvPr id="7199" name="TextBox 49"/>
            <p:cNvSpPr txBox="1">
              <a:spLocks noChangeArrowheads="1"/>
            </p:cNvSpPr>
            <p:nvPr/>
          </p:nvSpPr>
          <p:spPr bwMode="auto">
            <a:xfrm>
              <a:off x="4067944" y="4653136"/>
              <a:ext cx="190116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ru-RU" altLang="ru-RU" sz="2400" b="1">
                  <a:solidFill>
                    <a:schemeClr val="tx2"/>
                  </a:solidFill>
                </a:rPr>
                <a:t>Кт = Ктт + Ктл</a:t>
              </a:r>
            </a:p>
          </p:txBody>
        </p:sp>
        <p:sp>
          <p:nvSpPr>
            <p:cNvPr id="54" name="Прямоугольник 53">
              <a:extLst>
                <a:ext uri="{FF2B5EF4-FFF2-40B4-BE49-F238E27FC236}"/>
              </a:extLst>
            </p:cNvPr>
            <p:cNvSpPr/>
            <p:nvPr/>
          </p:nvSpPr>
          <p:spPr>
            <a:xfrm>
              <a:off x="4067944" y="4581128"/>
              <a:ext cx="1944216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183" name="TextBox 57"/>
          <p:cNvSpPr txBox="1">
            <a:spLocks noChangeArrowheads="1"/>
          </p:cNvSpPr>
          <p:nvPr/>
        </p:nvSpPr>
        <p:spPr bwMode="auto">
          <a:xfrm>
            <a:off x="3708400" y="5516563"/>
            <a:ext cx="2171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Ктт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наличие тяжелых НС</a:t>
            </a:r>
            <a:endParaRPr lang="ru-RU" altLang="ru-RU" sz="1400"/>
          </a:p>
        </p:txBody>
      </p:sp>
      <p:sp>
        <p:nvSpPr>
          <p:cNvPr id="7184" name="TextBox 58"/>
          <p:cNvSpPr txBox="1">
            <a:spLocks noChangeArrowheads="1"/>
          </p:cNvSpPr>
          <p:nvPr/>
        </p:nvSpPr>
        <p:spPr bwMode="auto">
          <a:xfrm>
            <a:off x="3708400" y="5732463"/>
            <a:ext cx="2038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ts val="1100"/>
              </a:lnSpc>
            </a:pPr>
            <a:r>
              <a:rPr lang="ru-RU" altLang="ru-RU" sz="1400">
                <a:solidFill>
                  <a:schemeClr val="tx2"/>
                </a:solidFill>
              </a:rPr>
              <a:t>Ктл</a:t>
            </a:r>
            <a:r>
              <a:rPr lang="en-US" altLang="ru-RU" sz="1400">
                <a:solidFill>
                  <a:schemeClr val="tx2"/>
                </a:solidFill>
              </a:rPr>
              <a:t> –</a:t>
            </a:r>
            <a:r>
              <a:rPr lang="ru-RU" altLang="ru-RU" sz="1400">
                <a:solidFill>
                  <a:schemeClr val="tx2"/>
                </a:solidFill>
              </a:rPr>
              <a:t> наличие легких НС</a:t>
            </a:r>
            <a:endParaRPr lang="ru-RU" altLang="ru-RU" sz="1400"/>
          </a:p>
        </p:txBody>
      </p:sp>
      <p:sp>
        <p:nvSpPr>
          <p:cNvPr id="7185" name="TextBox 51"/>
          <p:cNvSpPr txBox="1">
            <a:spLocks noChangeArrowheads="1"/>
          </p:cNvSpPr>
          <p:nvPr/>
        </p:nvSpPr>
        <p:spPr bwMode="auto">
          <a:xfrm>
            <a:off x="6567488" y="1079500"/>
            <a:ext cx="2559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 eaLnBrk="1" hangingPunct="1"/>
            <a:r>
              <a:rPr lang="ru-RU" altLang="ru-RU" sz="1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Постановление РФ № 875</a:t>
            </a:r>
          </a:p>
          <a:p>
            <a:pPr algn="r" eaLnBrk="1" hangingPunct="1"/>
            <a:r>
              <a:rPr lang="ru-RU" altLang="ru-RU" sz="1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  1 сентября 2012 г. </a:t>
            </a:r>
          </a:p>
          <a:p>
            <a:pPr algn="r" eaLnBrk="1" hangingPunct="1"/>
            <a:r>
              <a:rPr lang="ru-RU" altLang="ru-RU" sz="12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 изм. от 16 февраля 2017 г. № 197)</a:t>
            </a:r>
          </a:p>
        </p:txBody>
      </p:sp>
      <p:grpSp>
        <p:nvGrpSpPr>
          <p:cNvPr id="6" name="Группа 40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43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55" name="Прямая со стрелкой 54">
            <a:extLst>
              <a:ext uri="{FF2B5EF4-FFF2-40B4-BE49-F238E27FC236}"/>
            </a:extLst>
          </p:cNvPr>
          <p:cNvCxnSpPr>
            <a:cxnSpLocks/>
            <a:stCxn id="7206" idx="3"/>
          </p:cNvCxnSpPr>
          <p:nvPr/>
        </p:nvCxnSpPr>
        <p:spPr>
          <a:xfrm>
            <a:off x="3022600" y="2016125"/>
            <a:ext cx="2540000" cy="581025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90" name="TextBox 19"/>
          <p:cNvSpPr txBox="1">
            <a:spLocks noChangeArrowheads="1"/>
          </p:cNvSpPr>
          <p:nvPr/>
        </p:nvSpPr>
        <p:spPr bwMode="auto">
          <a:xfrm>
            <a:off x="1022350" y="3795713"/>
            <a:ext cx="2044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ru-RU" sz="1400">
                <a:solidFill>
                  <a:schemeClr val="tx2"/>
                </a:solidFill>
              </a:rPr>
              <a:t>T –</a:t>
            </a:r>
            <a:r>
              <a:rPr lang="ru-RU" altLang="ru-RU" sz="1400">
                <a:solidFill>
                  <a:schemeClr val="tx2"/>
                </a:solidFill>
              </a:rPr>
              <a:t> тяжесть последствий</a:t>
            </a:r>
            <a:endParaRPr lang="ru-RU" altLang="ru-RU" sz="1400"/>
          </a:p>
        </p:txBody>
      </p:sp>
      <p:cxnSp>
        <p:nvCxnSpPr>
          <p:cNvPr id="38" name="Прямая со стрелкой 37">
            <a:extLst>
              <a:ext uri="{FF2B5EF4-FFF2-40B4-BE49-F238E27FC236}"/>
            </a:extLst>
          </p:cNvPr>
          <p:cNvCxnSpPr>
            <a:cxnSpLocks/>
          </p:cNvCxnSpPr>
          <p:nvPr/>
        </p:nvCxnSpPr>
        <p:spPr>
          <a:xfrm>
            <a:off x="7092950" y="3429000"/>
            <a:ext cx="0" cy="215900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1357290" y="357166"/>
            <a:ext cx="6968330" cy="50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Характерные нарушения в области охраны труда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0006" y="1671950"/>
            <a:ext cx="5608214" cy="504056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Отсутствие </a:t>
            </a:r>
            <a:r>
              <a:rPr lang="ru-RU" sz="2000" b="1" dirty="0">
                <a:solidFill>
                  <a:schemeClr val="bg1"/>
                </a:solidFill>
              </a:rPr>
              <a:t>системы управления охраной труда 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25728" y="2612877"/>
            <a:ext cx="4934729" cy="648072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Н</a:t>
            </a:r>
            <a:r>
              <a:rPr lang="ru-RU" b="1" dirty="0" smtClean="0">
                <a:solidFill>
                  <a:schemeClr val="bg1"/>
                </a:solidFill>
              </a:rPr>
              <a:t>арушения </a:t>
            </a:r>
            <a:r>
              <a:rPr lang="ru-RU" b="1" dirty="0">
                <a:solidFill>
                  <a:schemeClr val="bg1"/>
                </a:solidFill>
              </a:rPr>
              <a:t>порядка проведения обучения и инструктирования </a:t>
            </a:r>
            <a:r>
              <a:rPr lang="ru-RU" b="1" dirty="0" smtClean="0">
                <a:solidFill>
                  <a:schemeClr val="bg1"/>
                </a:solidFill>
              </a:rPr>
              <a:t>по </a:t>
            </a:r>
            <a:r>
              <a:rPr lang="ru-RU" b="1" dirty="0">
                <a:solidFill>
                  <a:schemeClr val="bg1"/>
                </a:solidFill>
              </a:rPr>
              <a:t>охране труда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301715" y="3758153"/>
            <a:ext cx="4536504" cy="576064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Н</a:t>
            </a:r>
            <a:r>
              <a:rPr lang="ru-RU" sz="2000" b="1" dirty="0" smtClean="0">
                <a:solidFill>
                  <a:schemeClr val="bg1"/>
                </a:solidFill>
              </a:rPr>
              <a:t>арушения </a:t>
            </a:r>
            <a:r>
              <a:rPr lang="ru-RU" sz="2000" b="1" dirty="0">
                <a:solidFill>
                  <a:schemeClr val="bg1"/>
                </a:solidFill>
              </a:rPr>
              <a:t>порядка проведения обязательных медицинских осмотров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9747" y="4689864"/>
            <a:ext cx="4800709" cy="576064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Н</a:t>
            </a:r>
            <a:r>
              <a:rPr lang="ru-RU" sz="2000" b="1" dirty="0" smtClean="0">
                <a:solidFill>
                  <a:schemeClr val="bg1"/>
                </a:solidFill>
              </a:rPr>
              <a:t>е </a:t>
            </a:r>
            <a:r>
              <a:rPr lang="ru-RU" sz="2000" b="1" dirty="0">
                <a:solidFill>
                  <a:schemeClr val="bg1"/>
                </a:solidFill>
              </a:rPr>
              <a:t>соблюдение установленного порядка </a:t>
            </a:r>
            <a:r>
              <a:rPr lang="ru-RU" sz="2000" b="1" dirty="0" smtClean="0">
                <a:solidFill>
                  <a:schemeClr val="bg1"/>
                </a:solidFill>
              </a:rPr>
              <a:t>проведения СОУТ 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318686" y="5661248"/>
            <a:ext cx="4519533" cy="576064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Нарушение </a:t>
            </a:r>
            <a:r>
              <a:rPr lang="ru-RU" sz="2000" b="1" dirty="0">
                <a:solidFill>
                  <a:schemeClr val="bg1"/>
                </a:solidFill>
              </a:rPr>
              <a:t>порядка расследования, оформления и </a:t>
            </a:r>
            <a:r>
              <a:rPr lang="ru-RU" sz="2000" b="1" dirty="0" smtClean="0">
                <a:solidFill>
                  <a:schemeClr val="bg1"/>
                </a:solidFill>
              </a:rPr>
              <a:t>учета НС 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s://onlineclassking.com/images/icon/classroo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7678" y="2204864"/>
            <a:ext cx="1464097" cy="14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6d442c06d7e9c83f6ebc9b72d94d5228-l&amp;n=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1012" y="3351183"/>
            <a:ext cx="1369099" cy="1286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8a6a8229defadefd9e95a388b255c164&amp;n=13&amp;exp=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8488" y="1514604"/>
            <a:ext cx="978290" cy="9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age.flaticon.com/icons/png/512/130/13017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3498" y="5350681"/>
            <a:ext cx="1197198" cy="119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0-tub-ru.yandex.net/i?id=cacaa7acfc275a78af49a3b0c6e8626b-l&amp;n=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383" y="4348530"/>
            <a:ext cx="1416072" cy="125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32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28802"/>
            <a:ext cx="8424936" cy="439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0034" y="642918"/>
            <a:ext cx="8403401" cy="1071570"/>
          </a:xfrm>
          <a:prstGeom prst="roundRect">
            <a:avLst>
              <a:gd name="adj" fmla="val 28794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Ст.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212</a:t>
            </a: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Трудового кодекса РФ предусматривает обязанность работодателя, с учетом специфики, создать и обеспечить функционирование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системы управления охраной труда (СУОТ)</a:t>
            </a:r>
            <a:endParaRPr lang="ru-RU" altLang="ru-RU" sz="2000" b="1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Стрелка вниз 44"/>
          <p:cNvSpPr/>
          <p:nvPr/>
        </p:nvSpPr>
        <p:spPr>
          <a:xfrm rot="2821709">
            <a:off x="3369996" y="372666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67944" y="2348880"/>
            <a:ext cx="3606028" cy="1296144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СУОТ</a:t>
            </a:r>
          </a:p>
          <a:p>
            <a:pPr algn="ctr"/>
            <a:r>
              <a:rPr lang="ru-RU" dirty="0" smtClean="0"/>
              <a:t>«Методические рекомендации» </a:t>
            </a:r>
            <a:r>
              <a:rPr lang="ru-RU" dirty="0"/>
              <a:t>Приказ Роструда </a:t>
            </a:r>
            <a:endParaRPr lang="ru-RU" dirty="0" smtClean="0"/>
          </a:p>
          <a:p>
            <a:pPr algn="ctr"/>
            <a:r>
              <a:rPr lang="ru-RU" dirty="0" smtClean="0"/>
              <a:t>от 21.03.2019 г № 77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6183" y="4752168"/>
            <a:ext cx="2259379" cy="131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9727" y="4765603"/>
            <a:ext cx="2207647" cy="129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3326" y="4752168"/>
            <a:ext cx="2592140" cy="141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Стрелка вниз 33"/>
          <p:cNvSpPr/>
          <p:nvPr/>
        </p:nvSpPr>
        <p:spPr>
          <a:xfrm>
            <a:off x="5014667" y="3816027"/>
            <a:ext cx="246660" cy="936141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8803802">
            <a:off x="6179058" y="371080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24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936104"/>
          </a:xfrm>
        </p:spPr>
        <p:txBody>
          <a:bodyPr>
            <a:noAutofit/>
          </a:bodyPr>
          <a:lstStyle/>
          <a:p>
            <a:pPr algn="ctr">
              <a:lnSpc>
                <a:spcPts val="2500"/>
              </a:lnSpc>
            </a:pPr>
            <a:r>
              <a:rPr lang="ru-RU" sz="3200" dirty="0" smtClean="0">
                <a:solidFill>
                  <a:srgbClr val="00B050"/>
                </a:solidFill>
              </a:rPr>
              <a:t>Нарушение порядка проведения СУОТ</a:t>
            </a:r>
            <a:endParaRPr lang="ru-RU" sz="3200" dirty="0">
              <a:solidFill>
                <a:srgbClr val="00B05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016199804"/>
              </p:ext>
            </p:extLst>
          </p:nvPr>
        </p:nvGraphicFramePr>
        <p:xfrm>
          <a:off x="1472068" y="2348880"/>
          <a:ext cx="6257940" cy="296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1822856" y="928670"/>
            <a:ext cx="5023460" cy="1285884"/>
          </a:xfrm>
          <a:prstGeom prst="ellipse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Ответственность </a:t>
            </a:r>
          </a:p>
          <a:p>
            <a:pPr algn="ctr"/>
            <a:r>
              <a:rPr lang="ru-RU" sz="2400" dirty="0" smtClean="0"/>
              <a:t>по ч. 1 ст. 5.27.1 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</a:t>
            </a:r>
            <a:endParaRPr lang="ru-RU" sz="2400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-1260" y="6281737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547664" y="5589240"/>
            <a:ext cx="6582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</a:rPr>
              <a:t>При отсутствии в СУОТ обязательной составной части, привлечение дополнительно по частям 4 или 3 статьи 5.27.1 </a:t>
            </a:r>
            <a:endParaRPr lang="ru-RU" sz="2000" b="1" dirty="0">
              <a:solidFill>
                <a:srgbClr val="990099"/>
              </a:solidFill>
            </a:endParaRPr>
          </a:p>
        </p:txBody>
      </p:sp>
      <p:pic>
        <p:nvPicPr>
          <p:cNvPr id="14" name="Рисунок 13" descr="герб.jpg"/>
          <p:cNvPicPr>
            <a:picLocks noChangeAspect="1" noChangeArrowheads="1"/>
          </p:cNvPicPr>
          <p:nvPr/>
        </p:nvPicPr>
        <p:blipFill>
          <a:blip r:embed="rId10" cstate="print"/>
          <a:srcRect b="18283"/>
          <a:stretch>
            <a:fillRect/>
          </a:stretch>
        </p:blipFill>
        <p:spPr bwMode="auto">
          <a:xfrm>
            <a:off x="-44406" y="257906"/>
            <a:ext cx="1291251" cy="43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6174661" y="1844824"/>
            <a:ext cx="2736304" cy="410445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45802" y="1844824"/>
            <a:ext cx="2736304" cy="410445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00100" y="428604"/>
            <a:ext cx="7151933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А</a:t>
            </a:r>
            <a:r>
              <a:rPr lang="ru-RU" sz="2800" b="1" dirty="0">
                <a:solidFill>
                  <a:srgbClr val="00B050"/>
                </a:solidFill>
              </a:rPr>
              <a:t> Локальные нормативные акты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827894"/>
            <a:ext cx="2736304" cy="410445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49127" y="4636206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Обеспечение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9127" y="212397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Политика работодателя в области охраны труда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9127" y="341206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 Цели работодателя в области охраны труда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353954" y="4640965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6. Контроль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353954" y="214090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Процедуры, направленные на достижение целей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53954" y="341682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5. Планирование мероприятий по реализации процедур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282813" y="4648377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9. Управление документами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64468" y="2136142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7. Планирование улучшений функционирования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2813" y="3424240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8. Реагирование на НС и профессиональные заболевания и т.п.</a:t>
            </a:r>
          </a:p>
        </p:txBody>
      </p:sp>
    </p:spTree>
    <p:extLst>
      <p:ext uri="{BB962C8B-B14F-4D97-AF65-F5344CB8AC3E}">
        <p14:creationId xmlns:p14="http://schemas.microsoft.com/office/powerpoint/2010/main" xmlns="" val="26147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20467" y="1196752"/>
            <a:ext cx="693590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Б </a:t>
            </a:r>
            <a:r>
              <a:rPr lang="ru-RU" sz="2800" b="1" dirty="0">
                <a:solidFill>
                  <a:srgbClr val="00B050"/>
                </a:solidFill>
              </a:rPr>
              <a:t>Базовые процедуры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927555"/>
            <a:ext cx="8784976" cy="381642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49127" y="2225080"/>
            <a:ext cx="8299338" cy="3240360"/>
            <a:chOff x="449127" y="1844824"/>
            <a:chExt cx="8299338" cy="3240360"/>
          </a:xfrm>
        </p:grpSpPr>
        <p:sp>
          <p:nvSpPr>
            <p:cNvPr id="6" name="Стрелка вниз 5"/>
            <p:cNvSpPr/>
            <p:nvPr/>
          </p:nvSpPr>
          <p:spPr>
            <a:xfrm rot="5400000">
              <a:off x="2396430" y="2606563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трелка вниз 31"/>
            <p:cNvSpPr/>
            <p:nvPr/>
          </p:nvSpPr>
          <p:spPr>
            <a:xfrm rot="16200000">
              <a:off x="2198164" y="4420016"/>
              <a:ext cx="408775" cy="375703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372200" y="1844824"/>
              <a:ext cx="237626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10. Оценка условий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724128" y="2448643"/>
              <a:ext cx="2883070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11. Управление профессиональными рисками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49127" y="2436472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11.2. Реестр оцененных рисков. Уровень риска от опасности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77342" y="2436472"/>
              <a:ext cx="1885660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11.1. Перечень (реестр) опасностей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49127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11.3. Уровни риска (низкий, средний высокий)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590403" y="4139817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11.4. План мероприятий по управлению рисками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704591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11.5. Оценка возможности устранения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04249" y="4149080"/>
              <a:ext cx="1944216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11.6. Принятые меры по исключению или снижению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Стрелка вниз 36"/>
            <p:cNvSpPr/>
            <p:nvPr/>
          </p:nvSpPr>
          <p:spPr>
            <a:xfrm rot="5400000">
              <a:off x="5112366" y="262962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>
              <a:off x="943966" y="3498662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трелка вниз 38"/>
            <p:cNvSpPr/>
            <p:nvPr/>
          </p:nvSpPr>
          <p:spPr>
            <a:xfrm rot="16200000">
              <a:off x="4321622" y="4447097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трелка вниз 39"/>
            <p:cNvSpPr/>
            <p:nvPr/>
          </p:nvSpPr>
          <p:spPr>
            <a:xfrm rot="16200000">
              <a:off x="6435811" y="4437832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5823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71538" y="285728"/>
            <a:ext cx="738851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В </a:t>
            </a:r>
            <a:r>
              <a:rPr lang="ru-RU" altLang="ru-RU" sz="2800" b="1" dirty="0">
                <a:solidFill>
                  <a:srgbClr val="00B050"/>
                </a:solidFill>
              </a:rPr>
              <a:t>Обеспечительные</a:t>
            </a: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00B050"/>
                </a:solidFill>
              </a:rPr>
              <a:t>процедуры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700809"/>
            <a:ext cx="8784976" cy="288032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65395" y="2009056"/>
            <a:ext cx="288307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14. Информирование работников об условиях труда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0394" y="1996885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12. Подготовка работников по охране труда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18609" y="1996885"/>
            <a:ext cx="188566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13. Наблюдение за состоянием здоровья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9127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15. Оптимальные режимы труда и отдыха работников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90403" y="3245078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16. Обеспечение работников СИЗ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04591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17. Обеспечение работников молоком и ЛПП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04249" y="3254341"/>
            <a:ext cx="1944216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18. Безопасное выполнение подрядных работ</a:t>
            </a:r>
          </a:p>
        </p:txBody>
      </p:sp>
      <p:grpSp>
        <p:nvGrpSpPr>
          <p:cNvPr id="5" name="Группа 7"/>
          <p:cNvGrpSpPr/>
          <p:nvPr/>
        </p:nvGrpSpPr>
        <p:grpSpPr>
          <a:xfrm>
            <a:off x="693606" y="4478571"/>
            <a:ext cx="7770045" cy="1671134"/>
            <a:chOff x="693606" y="4478571"/>
            <a:chExt cx="7770045" cy="1671134"/>
          </a:xfrm>
        </p:grpSpPr>
        <p:sp>
          <p:nvSpPr>
            <p:cNvPr id="6" name="Стрелка вниз 5"/>
            <p:cNvSpPr/>
            <p:nvPr/>
          </p:nvSpPr>
          <p:spPr>
            <a:xfrm rot="10800000">
              <a:off x="1630143" y="448653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трелка вниз 36"/>
            <p:cNvSpPr/>
            <p:nvPr/>
          </p:nvSpPr>
          <p:spPr>
            <a:xfrm rot="10800000">
              <a:off x="4510618" y="4486539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 rot="10800000">
              <a:off x="7154868" y="4478571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693606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Цели работодателя в области охраны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529400" y="5157192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Планирование мероприятий по организации процедур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6234032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Контроль функционирования СУОТ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067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2171</TotalTime>
  <Words>2030</Words>
  <Application>Microsoft Office PowerPoint</Application>
  <PresentationFormat>Экран (4:3)</PresentationFormat>
  <Paragraphs>353</Paragraphs>
  <Slides>21</Slides>
  <Notes>9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Лист Microsoft Office Excel 97-2003</vt:lpstr>
      <vt:lpstr>Система управления охраной труда.  Опасности. Профриски</vt:lpstr>
      <vt:lpstr>Периодичность проверок в соответствии с классом риска</vt:lpstr>
      <vt:lpstr>Слайд 3</vt:lpstr>
      <vt:lpstr>Слайд 4</vt:lpstr>
      <vt:lpstr>Слайд 5</vt:lpstr>
      <vt:lpstr>Нарушение порядка проведения СУОТ</vt:lpstr>
      <vt:lpstr>Слайд 7</vt:lpstr>
      <vt:lpstr>Слайд 8</vt:lpstr>
      <vt:lpstr>Слайд 9</vt:lpstr>
      <vt:lpstr>Оценка условий труда</vt:lpstr>
      <vt:lpstr>Основные типы поведения, вызывающих наибольшее количество несчастных случаев</vt:lpstr>
      <vt:lpstr>Оценка профрисков</vt:lpstr>
      <vt:lpstr>Оценка уровня профриска</vt:lpstr>
      <vt:lpstr>Определение срочности мероприятий</vt:lpstr>
      <vt:lpstr>Слайд 15</vt:lpstr>
      <vt:lpstr>Слайд 16</vt:lpstr>
      <vt:lpstr>Мероприятия по минимизации опасности</vt:lpstr>
      <vt:lpstr>Нарушение порядка проведения СОУТ</vt:lpstr>
      <vt:lpstr>Слайд 19</vt:lpstr>
      <vt:lpstr>Слайд 20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специальной оценке условий труда</dc:title>
  <dc:creator>Арина Федорова</dc:creator>
  <cp:lastModifiedBy>DubininaNA</cp:lastModifiedBy>
  <cp:revision>203</cp:revision>
  <dcterms:created xsi:type="dcterms:W3CDTF">2018-07-10T14:08:54Z</dcterms:created>
  <dcterms:modified xsi:type="dcterms:W3CDTF">2019-06-26T15:09:42Z</dcterms:modified>
</cp:coreProperties>
</file>