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rawings/drawing2.xml" ContentType="application/vnd.openxmlformats-officedocument.drawingml.chartshape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343" r:id="rId2"/>
    <p:sldId id="336" r:id="rId3"/>
    <p:sldId id="357" r:id="rId4"/>
    <p:sldId id="356" r:id="rId5"/>
    <p:sldId id="358" r:id="rId6"/>
    <p:sldId id="363" r:id="rId7"/>
    <p:sldId id="318" r:id="rId8"/>
    <p:sldId id="352" r:id="rId9"/>
    <p:sldId id="360" r:id="rId10"/>
    <p:sldId id="355" r:id="rId11"/>
    <p:sldId id="361" r:id="rId12"/>
    <p:sldId id="367" r:id="rId13"/>
    <p:sldId id="362" r:id="rId14"/>
    <p:sldId id="309" r:id="rId15"/>
    <p:sldId id="337" r:id="rId16"/>
    <p:sldId id="353" r:id="rId17"/>
    <p:sldId id="346" r:id="rId18"/>
    <p:sldId id="347" r:id="rId19"/>
    <p:sldId id="365" r:id="rId20"/>
    <p:sldId id="364" r:id="rId21"/>
    <p:sldId id="316" r:id="rId22"/>
    <p:sldId id="366" r:id="rId23"/>
  </p:sldIdLst>
  <p:sldSz cx="9144000" cy="6858000" type="screen4x3"/>
  <p:notesSz cx="6858000" cy="9947275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E4BD"/>
    <a:srgbClr val="3979C7"/>
    <a:srgbClr val="BD46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4" autoAdjust="0"/>
    <p:restoredTop sz="94713" autoAdjust="0"/>
  </p:normalViewPr>
  <p:slideViewPr>
    <p:cSldViewPr>
      <p:cViewPr>
        <p:scale>
          <a:sx n="120" d="100"/>
          <a:sy n="120" d="100"/>
        </p:scale>
        <p:origin x="-474" y="10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Количество</a:t>
            </a:r>
            <a:r>
              <a:rPr lang="ru-RU" baseline="0" dirty="0" smtClean="0"/>
              <a:t> проведенных проверок</a:t>
            </a:r>
            <a:endParaRPr lang="ru-RU" dirty="0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Плановые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3.079869401160449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830389828127453E-3"/>
                  <c:y val="-2.484074539448668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7.2879872851593181E-3"/>
                  <c:y val="0.2285348576292775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661</c:v>
                </c:pt>
                <c:pt idx="1">
                  <c:v>608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Внеплановые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7491169484382365E-2"/>
                  <c:y val="0.13898256011519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1660779656254911E-2"/>
                  <c:y val="0.128901246184927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4.3727923710955904E-3"/>
                  <c:y val="0.1540126214458174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3319</c:v>
                </c:pt>
                <c:pt idx="1">
                  <c:v>2936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38227328"/>
        <c:axId val="38265600"/>
        <c:axId val="0"/>
      </c:bar3DChart>
      <c:catAx>
        <c:axId val="382273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8265600"/>
        <c:crosses val="autoZero"/>
        <c:auto val="1"/>
        <c:lblAlgn val="ctr"/>
        <c:lblOffset val="100"/>
        <c:noMultiLvlLbl val="0"/>
      </c:catAx>
      <c:valAx>
        <c:axId val="3826560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822732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30632466456895086"/>
          <c:y val="0.929801153563654"/>
          <c:w val="0.38735067086209896"/>
          <c:h val="6.4922033553668698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9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1273330417031219E-2"/>
          <c:y val="0.10981434007914463"/>
          <c:w val="0.56634611645766497"/>
          <c:h val="0.8103312594896866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Поступило обращений граждан: 1446</c:v>
                </c:pt>
              </c:strCache>
            </c:strRef>
          </c:tx>
          <c:dLbls>
            <c:dLbl>
              <c:idx val="0"/>
              <c:layout>
                <c:manualLayout>
                  <c:x val="0.1157397686400311"/>
                  <c:y val="4.46193417003388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8.8988893749392478E-2"/>
                  <c:y val="0.1266773671805820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0.10538094196558763"/>
                  <c:y val="4.47340577827751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14490461261786725"/>
                  <c:y val="-0.2068558502357841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 по оплате труда</c:v>
                </c:pt>
                <c:pt idx="1">
                  <c:v> по оформлению трудовых отношений</c:v>
                </c:pt>
                <c:pt idx="2">
                  <c:v> по охране труда</c:v>
                </c:pt>
                <c:pt idx="3">
                  <c:v> по другим вопросам</c:v>
                </c:pt>
                <c:pt idx="4">
                  <c:v>  даны разъяснения</c:v>
                </c:pt>
              </c:strCache>
            </c:strRef>
          </c:cat>
          <c:val>
            <c:numRef>
              <c:f>Лист1!$B$2:$B$6</c:f>
              <c:numCache>
                <c:formatCode>0</c:formatCode>
                <c:ptCount val="5"/>
                <c:pt idx="0">
                  <c:v>1509</c:v>
                </c:pt>
                <c:pt idx="1">
                  <c:v>493</c:v>
                </c:pt>
                <c:pt idx="2">
                  <c:v>231</c:v>
                </c:pt>
                <c:pt idx="3">
                  <c:v>956</c:v>
                </c:pt>
                <c:pt idx="4">
                  <c:v>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2123845630407337"/>
          <c:y val="0.21099842810525063"/>
          <c:w val="0.36332944493049496"/>
          <c:h val="0.5941814296468072"/>
        </c:manualLayout>
      </c:layout>
      <c:overlay val="0"/>
      <c:txPr>
        <a:bodyPr/>
        <a:lstStyle/>
        <a:p>
          <a:pPr>
            <a:defRPr>
              <a:solidFill>
                <a:schemeClr val="tx2"/>
              </a:solidFill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accent1"/>
                </a:solidFill>
              </a:defRPr>
            </a:pPr>
            <a:r>
              <a:rPr lang="ru-RU" dirty="0" smtClean="0">
                <a:solidFill>
                  <a:schemeClr val="accent1"/>
                </a:solidFill>
              </a:rPr>
              <a:t>Анализ выявленных нарушений  требований трудового законодательства </a:t>
            </a:r>
            <a:r>
              <a:rPr lang="ru-RU" dirty="0" smtClean="0">
                <a:solidFill>
                  <a:schemeClr val="accent1"/>
                </a:solidFill>
              </a:rPr>
              <a:t>в </a:t>
            </a:r>
            <a:r>
              <a:rPr lang="ru-RU" dirty="0" smtClean="0">
                <a:solidFill>
                  <a:schemeClr val="accent1"/>
                </a:solidFill>
              </a:rPr>
              <a:t>2019 </a:t>
            </a:r>
            <a:r>
              <a:rPr lang="ru-RU" dirty="0" smtClean="0">
                <a:solidFill>
                  <a:schemeClr val="accent1"/>
                </a:solidFill>
              </a:rPr>
              <a:t>году</a:t>
            </a:r>
            <a:endParaRPr lang="ru-RU" dirty="0">
              <a:solidFill>
                <a:schemeClr val="accent1"/>
              </a:solidFill>
            </a:endParaRPr>
          </a:p>
        </c:rich>
      </c:tx>
      <c:layout/>
      <c:overlay val="0"/>
    </c:title>
    <c:autoTitleDeleted val="0"/>
    <c:view3D>
      <c:rotX val="30"/>
      <c:rotY val="21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0040729598834879E-2"/>
          <c:y val="0.15033186577892174"/>
          <c:w val="0.63974373217790681"/>
          <c:h val="0.7732176837901202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Анализ выявленных нарушений  требований трудового законодательства за I полугодие 2017 года</c:v>
                </c:pt>
              </c:strCache>
            </c:strRef>
          </c:tx>
          <c:explosion val="3"/>
          <c:dLbls>
            <c:dLbl>
              <c:idx val="0"/>
              <c:layout>
                <c:manualLayout>
                  <c:x val="0.10794197058437693"/>
                  <c:y val="-0.1287059355031906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9.3514989366933213E-2"/>
                  <c:y val="0.12379246986205221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0.12174220100467537"/>
                  <c:y val="-0.1595621396926012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1.3853942355659352E-2"/>
                  <c:y val="-0.234356178657945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3200"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Оплата труда 1586</c:v>
                </c:pt>
                <c:pt idx="1">
                  <c:v>Охрана труда 3935</c:v>
                </c:pt>
                <c:pt idx="2">
                  <c:v>Оформление трудовых отношений  800</c:v>
                </c:pt>
                <c:pt idx="3">
                  <c:v>Другие вопросы 1388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1586</c:v>
                </c:pt>
                <c:pt idx="1">
                  <c:v>3935</c:v>
                </c:pt>
                <c:pt idx="2">
                  <c:v>800</c:v>
                </c:pt>
                <c:pt idx="3">
                  <c:v>1388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003287862061951"/>
          <c:y val="0.26562088629669994"/>
          <c:w val="0.29967121379380512"/>
          <c:h val="0.544194101452524"/>
        </c:manualLayout>
      </c:layout>
      <c:overlay val="0"/>
      <c:spPr>
        <a:ln>
          <a:noFill/>
        </a:ln>
      </c:spPr>
      <c:txPr>
        <a:bodyPr/>
        <a:lstStyle/>
        <a:p>
          <a:pPr>
            <a:lnSpc>
              <a:spcPts val="2160"/>
            </a:lnSpc>
            <a:defRPr>
              <a:solidFill>
                <a:schemeClr val="tx2">
                  <a:lumMod val="75000"/>
                </a:schemeClr>
              </a:solidFill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2016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7849851145834985E-2"/>
                  <c:y val="-1.15238107336584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7207952844660735E-2"/>
                  <c:y val="-1.44049902637410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Сумма выявленной задолженности</c:v>
                </c:pt>
                <c:pt idx="1">
                  <c:v>Сумма погашенной задолженности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567.70000000000005</c:v>
                </c:pt>
                <c:pt idx="1">
                  <c:v>477.2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2017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Сумма выявленной задолженности</c:v>
                </c:pt>
                <c:pt idx="1">
                  <c:v>Сумма погашенной задолженности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908.8</c:v>
                </c:pt>
                <c:pt idx="1">
                  <c:v>837.9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2018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9110285080706084E-2"/>
                  <c:y val="2.880952683414604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6324917667031736E-2"/>
                  <c:y val="-5.76190536682920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Сумма выявленной задолженности</c:v>
                </c:pt>
                <c:pt idx="1">
                  <c:v>Сумма погашенной задолженности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637.20000000000005</c:v>
                </c:pt>
                <c:pt idx="1">
                  <c:v>547.70000000000005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Сумма выявленной задолженности</c:v>
                </c:pt>
                <c:pt idx="1">
                  <c:v>Сумма погашенной задолженности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119</c:v>
                </c:pt>
                <c:pt idx="1">
                  <c:v>142.69999999999999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0384000"/>
        <c:axId val="80385536"/>
      </c:barChart>
      <c:catAx>
        <c:axId val="803840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80385536"/>
        <c:crosses val="autoZero"/>
        <c:auto val="1"/>
        <c:lblAlgn val="ctr"/>
        <c:lblOffset val="100"/>
        <c:noMultiLvlLbl val="0"/>
      </c:catAx>
      <c:valAx>
        <c:axId val="803855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803840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2016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7706076487969054E-2"/>
                  <c:y val="-3.125000000000000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8788507083156634E-2"/>
                  <c:y val="-3.125000000000000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Количество работников в отношении которых выявлена задолженность</c:v>
                </c:pt>
                <c:pt idx="1">
                  <c:v>Количество работников в отношении которых выплачена задолженность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8556</c:v>
                </c:pt>
                <c:pt idx="1">
                  <c:v>7191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2017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Количество работников в отношении которых выявлена задолженность</c:v>
                </c:pt>
                <c:pt idx="1">
                  <c:v>Количество работников в отношении которых выплачена задолженность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10116</c:v>
                </c:pt>
                <c:pt idx="1">
                  <c:v>9327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2018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108243059518761E-2"/>
                  <c:y val="-8.845289484337793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108243059518761E-2"/>
                  <c:y val="5.2969965906715243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Количество работников в отношении которых выявлена задолженность</c:v>
                </c:pt>
                <c:pt idx="1">
                  <c:v>Количество работников в отношении которых выплачена задолженность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2774</c:v>
                </c:pt>
                <c:pt idx="1">
                  <c:v>2385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Количество работников в отношении которых выявлена задолженность</c:v>
                </c:pt>
                <c:pt idx="1">
                  <c:v>Количество работников в отношении которых выплачена задолженность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5705</c:v>
                </c:pt>
                <c:pt idx="1">
                  <c:v>9747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1269504"/>
        <c:axId val="81271040"/>
      </c:barChart>
      <c:catAx>
        <c:axId val="812695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81271040"/>
        <c:crosses val="autoZero"/>
        <c:auto val="1"/>
        <c:lblAlgn val="ctr"/>
        <c:lblOffset val="100"/>
        <c:noMultiLvlLbl val="0"/>
      </c:catAx>
      <c:valAx>
        <c:axId val="812710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8126950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431313364015086E-2"/>
          <c:y val="0.9248734906249666"/>
          <c:w val="0.74843144338623235"/>
          <c:h val="7.2034862084968981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3619009429376893E-2"/>
          <c:y val="0.13010822871532793"/>
          <c:w val="0.56634611645766497"/>
          <c:h val="0.8103312594896866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dLbl>
              <c:idx val="0"/>
              <c:layout>
                <c:manualLayout>
                  <c:x val="-4.8038786818314375E-2"/>
                  <c:y val="-6.2993695144983888E-2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rgbClr val="FF00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4.9408233693010598E-3"/>
                  <c:y val="-0.11170078324630596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rgbClr val="FF00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8.0856906775541946E-3"/>
                  <c:y val="-3.26144317298078E-3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rgbClr val="FF00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7.8703825216292406E-2"/>
                  <c:y val="9.0969058993445179E-3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rgbClr val="FF00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4.6296296296296294E-2"/>
                  <c:y val="-0.17057826908121321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rgbClr val="FF00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Строительство</c:v>
                </c:pt>
                <c:pt idx="1">
                  <c:v>Торговля</c:v>
                </c:pt>
                <c:pt idx="2">
                  <c:v>ЖКХ</c:v>
                </c:pt>
                <c:pt idx="3">
                  <c:v>Сельское хозяйство</c:v>
                </c:pt>
                <c:pt idx="4">
                  <c:v>Остальные</c:v>
                </c:pt>
              </c:strCache>
            </c:strRef>
          </c:cat>
          <c:val>
            <c:numRef>
              <c:f>Лист1!$B$2:$B$6</c:f>
              <c:numCache>
                <c:formatCode>0.00</c:formatCode>
                <c:ptCount val="5"/>
                <c:pt idx="0">
                  <c:v>19475.400000000001</c:v>
                </c:pt>
                <c:pt idx="1">
                  <c:v>4653.6000000000004</c:v>
                </c:pt>
                <c:pt idx="2">
                  <c:v>4508</c:v>
                </c:pt>
                <c:pt idx="3">
                  <c:v>16112.8</c:v>
                </c:pt>
                <c:pt idx="4">
                  <c:v>31541.1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Строительство</c:v>
                </c:pt>
                <c:pt idx="1">
                  <c:v>Торговля</c:v>
                </c:pt>
                <c:pt idx="2">
                  <c:v>ЖКХ</c:v>
                </c:pt>
                <c:pt idx="3">
                  <c:v>Сельское хозяйство</c:v>
                </c:pt>
                <c:pt idx="4">
                  <c:v>Остальные</c:v>
                </c:pt>
              </c:strCache>
            </c:strRef>
          </c:cat>
          <c:val>
            <c:numRef>
              <c:f>Лист1!$C$2:$C$6</c:f>
              <c:numCache>
                <c:formatCode>0.00</c:formatCode>
                <c:ptCount val="5"/>
                <c:pt idx="0">
                  <c:v>39288150</c:v>
                </c:pt>
                <c:pt idx="1">
                  <c:v>32892490</c:v>
                </c:pt>
                <c:pt idx="2">
                  <c:v>4388000</c:v>
                </c:pt>
                <c:pt idx="4">
                  <c:v>36931650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77864586371148048"/>
          <c:y val="0.21551841462059768"/>
          <c:w val="0.21113808690580341"/>
          <c:h val="0.6996592971151353"/>
        </c:manualLayout>
      </c:layout>
      <c:overlay val="0"/>
      <c:txPr>
        <a:bodyPr/>
        <a:lstStyle/>
        <a:p>
          <a:pPr>
            <a:defRPr>
              <a:solidFill>
                <a:schemeClr val="tx2"/>
              </a:solidFill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7871370048231248E-2"/>
          <c:y val="7.2318233763865911E-2"/>
          <c:w val="0.89479089728842598"/>
          <c:h val="0.80741835672665008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2</c:v>
                </c:pt>
              </c:strCache>
            </c:strRef>
          </c:tx>
          <c:marker>
            <c:symbol val="none"/>
          </c:marker>
          <c:dPt>
            <c:idx val="1"/>
            <c:bubble3D val="0"/>
            <c:spPr>
              <a:ln>
                <a:solidFill>
                  <a:srgbClr val="FF0000"/>
                </a:solidFill>
              </a:ln>
            </c:spPr>
          </c:dPt>
          <c:dPt>
            <c:idx val="2"/>
            <c:bubble3D val="0"/>
            <c:spPr>
              <a:ln>
                <a:solidFill>
                  <a:srgbClr val="FF0000"/>
                </a:solidFill>
              </a:ln>
            </c:spPr>
          </c:dPt>
          <c:dPt>
            <c:idx val="3"/>
            <c:bubble3D val="0"/>
            <c:spPr>
              <a:ln>
                <a:solidFill>
                  <a:srgbClr val="FF0000"/>
                </a:solidFill>
              </a:ln>
            </c:spPr>
          </c:dPt>
          <c:dLbls>
            <c:dLbl>
              <c:idx val="0"/>
              <c:layout>
                <c:manualLayout>
                  <c:x val="-4.3602130993028272E-3"/>
                  <c:y val="4.73940582885233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9483674868098749E-3"/>
                  <c:y val="4.30423727305668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4.82409158936724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3314030803782425E-2"/>
                  <c:y val="5.20502036745872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235</c:v>
                </c:pt>
                <c:pt idx="1">
                  <c:v>286</c:v>
                </c:pt>
                <c:pt idx="2">
                  <c:v>460</c:v>
                </c:pt>
                <c:pt idx="3">
                  <c:v>461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2477056"/>
        <c:axId val="82478592"/>
      </c:lineChart>
      <c:catAx>
        <c:axId val="82477056"/>
        <c:scaling>
          <c:orientation val="minMax"/>
        </c:scaling>
        <c:delete val="1"/>
        <c:axPos val="b"/>
        <c:numFmt formatCode="dd/mm/yyyy" sourceLinked="1"/>
        <c:majorTickMark val="out"/>
        <c:minorTickMark val="none"/>
        <c:tickLblPos val="nextTo"/>
        <c:crossAx val="82478592"/>
        <c:crosses val="autoZero"/>
        <c:auto val="1"/>
        <c:lblAlgn val="ctr"/>
        <c:lblOffset val="100"/>
        <c:noMultiLvlLbl val="1"/>
      </c:catAx>
      <c:valAx>
        <c:axId val="824785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24770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</c:spPr>
          </c:dPt>
          <c:dPt>
            <c:idx val="1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</c:spPr>
          </c:dPt>
          <c:dPt>
            <c:idx val="2"/>
            <c:bubble3D val="0"/>
            <c:spPr>
              <a:solidFill>
                <a:srgbClr val="FF0000"/>
              </a:solidFill>
            </c:spPr>
          </c:dPt>
          <c:dPt>
            <c:idx val="3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-0.15688057465000205"/>
                  <c:y val="8.9381964268907238E-2"/>
                </c:manualLayout>
              </c:layout>
              <c:spPr/>
              <c:txPr>
                <a:bodyPr/>
                <a:lstStyle/>
                <a:p>
                  <a:pPr>
                    <a:defRPr sz="1300" b="1" baseline="0">
                      <a:solidFill>
                        <a:srgbClr val="FF00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25090022775613646"/>
                  <c:y val="-0.1942815947056452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delete val="1"/>
            </c:dLbl>
            <c:dLbl>
              <c:idx val="3"/>
              <c:layout>
                <c:manualLayout>
                  <c:x val="0.22372454647896264"/>
                  <c:y val="-8.61634436236646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3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Нелегальный сектор</c:v>
                </c:pt>
                <c:pt idx="1">
                  <c:v>Работающие</c:v>
                </c:pt>
                <c:pt idx="2">
                  <c:v>Легализовано</c:v>
                </c:pt>
                <c:pt idx="3">
                  <c:v>Др категории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493.5</c:v>
                </c:pt>
                <c:pt idx="1">
                  <c:v>899</c:v>
                </c:pt>
                <c:pt idx="2">
                  <c:v>10</c:v>
                </c:pt>
                <c:pt idx="3">
                  <c:v>1440.8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zero"/>
    <c:showDLblsOverMax val="0"/>
  </c:chart>
  <c:txPr>
    <a:bodyPr/>
    <a:lstStyle/>
    <a:p>
      <a:pPr>
        <a:defRPr lang="ru-RU" kern="1200">
          <a:solidFill>
            <a:schemeClr val="tx1"/>
          </a:solidFill>
          <a:latin typeface="Calibri" pitchFamily="34" charset="0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0.11106</cdr:x>
      <cdr:y>0.1649</cdr:y>
    </cdr:from>
    <cdr:to>
      <cdr:x>0.90628</cdr:x>
      <cdr:y>0.22722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995562" y="952649"/>
          <a:ext cx="7128792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2000" dirty="0" smtClean="0"/>
            <a:t>Всего выявлено </a:t>
          </a:r>
          <a:r>
            <a:rPr lang="ru-RU" sz="2000" b="1" dirty="0" smtClean="0">
              <a:solidFill>
                <a:srgbClr val="FF0000"/>
              </a:solidFill>
            </a:rPr>
            <a:t>7709</a:t>
          </a:r>
          <a:r>
            <a:rPr lang="ru-RU" sz="2000" dirty="0" smtClean="0"/>
            <a:t> </a:t>
          </a:r>
          <a:r>
            <a:rPr lang="ru-RU" sz="2000" dirty="0" smtClean="0"/>
            <a:t>нарушений</a:t>
          </a:r>
          <a:endParaRPr lang="ru-RU" sz="20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0.15507</cdr:x>
      <cdr:y>0.29867</cdr:y>
    </cdr:from>
    <cdr:to>
      <cdr:x>0.25536</cdr:x>
      <cdr:y>0.39867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76190" y="1290389"/>
          <a:ext cx="825347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/>
            <a:t>41 </a:t>
          </a:r>
          <a:r>
            <a:rPr lang="ru-RU" sz="2400" b="1" dirty="0" smtClean="0"/>
            <a:t>%</a:t>
          </a:r>
          <a:endParaRPr lang="ru-RU" sz="2400" b="1" dirty="0"/>
        </a:p>
      </cdr:txBody>
    </cdr:sp>
  </cdr:relSizeAnchor>
  <cdr:relSizeAnchor xmlns:cdr="http://schemas.openxmlformats.org/drawingml/2006/chartDrawing">
    <cdr:from>
      <cdr:x>0.37263</cdr:x>
      <cdr:y>0.282</cdr:y>
    </cdr:from>
    <cdr:to>
      <cdr:x>0.45754</cdr:x>
      <cdr:y>0.382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066605" y="1218381"/>
          <a:ext cx="698775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/>
            <a:t>26 </a:t>
          </a:r>
          <a:r>
            <a:rPr lang="ru-RU" sz="2400" b="1" dirty="0" smtClean="0"/>
            <a:t>%</a:t>
          </a:r>
          <a:endParaRPr lang="ru-RU" sz="2400" b="1" dirty="0"/>
        </a:p>
      </cdr:txBody>
    </cdr:sp>
  </cdr:relSizeAnchor>
  <cdr:relSizeAnchor xmlns:cdr="http://schemas.openxmlformats.org/drawingml/2006/chartDrawing">
    <cdr:from>
      <cdr:x>0.51624</cdr:x>
      <cdr:y>0.42623</cdr:y>
    </cdr:from>
    <cdr:to>
      <cdr:x>0.63521</cdr:x>
      <cdr:y>0.52623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248472" y="1872208"/>
          <a:ext cx="979076" cy="43924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/>
            <a:t>6 </a:t>
          </a:r>
          <a:r>
            <a:rPr lang="ru-RU" sz="2400" b="1" dirty="0" smtClean="0"/>
            <a:t>%</a:t>
          </a:r>
          <a:endParaRPr lang="ru-RU" sz="2400" b="1" dirty="0"/>
        </a:p>
      </cdr:txBody>
    </cdr:sp>
  </cdr:relSizeAnchor>
  <cdr:relSizeAnchor xmlns:cdr="http://schemas.openxmlformats.org/drawingml/2006/chartDrawing">
    <cdr:from>
      <cdr:x>0.4893</cdr:x>
      <cdr:y>0.5082</cdr:y>
    </cdr:from>
    <cdr:to>
      <cdr:x>0.56805</cdr:x>
      <cdr:y>0.59153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4026737" y="2232248"/>
          <a:ext cx="648081" cy="36602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/>
            <a:t>6 </a:t>
          </a:r>
          <a:r>
            <a:rPr lang="ru-RU" sz="2400" b="1" dirty="0" smtClean="0"/>
            <a:t>%</a:t>
          </a:r>
          <a:endParaRPr lang="ru-RU" sz="2400" b="1" dirty="0"/>
        </a:p>
      </cdr:txBody>
    </cdr:sp>
  </cdr:relSizeAnchor>
  <cdr:relSizeAnchor xmlns:cdr="http://schemas.openxmlformats.org/drawingml/2006/chartDrawing">
    <cdr:from>
      <cdr:x>0.28018</cdr:x>
      <cdr:y>0.56533</cdr:y>
    </cdr:from>
    <cdr:to>
      <cdr:x>0.35893</cdr:x>
      <cdr:y>0.64866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2305752" y="2442517"/>
          <a:ext cx="648081" cy="36002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400" b="1" dirty="0" smtClean="0"/>
            <a:t>21 </a:t>
          </a:r>
          <a:r>
            <a:rPr lang="ru-RU" sz="2400" b="1" dirty="0" smtClean="0"/>
            <a:t>%</a:t>
          </a:r>
          <a:endParaRPr lang="ru-RU" sz="2400" b="1" dirty="0"/>
        </a:p>
      </cdr:txBody>
    </cdr:sp>
  </cdr:relSizeAnchor>
  <cdr:relSizeAnchor xmlns:cdr="http://schemas.openxmlformats.org/drawingml/2006/chartDrawing">
    <cdr:from>
      <cdr:x>0.45499</cdr:x>
      <cdr:y>0.19672</cdr:y>
    </cdr:from>
    <cdr:to>
      <cdr:x>0.56261</cdr:x>
      <cdr:y>0.2623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3744416" y="864096"/>
          <a:ext cx="885599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b="1" dirty="0" smtClean="0">
              <a:solidFill>
                <a:srgbClr val="FF0000"/>
              </a:solidFill>
            </a:rPr>
            <a:t>тыс. руб.</a:t>
          </a:r>
        </a:p>
        <a:p xmlns:a="http://schemas.openxmlformats.org/drawingml/2006/main">
          <a:endParaRPr lang="ru-RU" sz="11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0.59696</cdr:x>
      <cdr:y>0.4918</cdr:y>
    </cdr:from>
    <cdr:to>
      <cdr:x>0.70457</cdr:x>
      <cdr:y>0.55738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4912730" y="2160240"/>
          <a:ext cx="885599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b="1" dirty="0" smtClean="0">
              <a:solidFill>
                <a:srgbClr val="FF0000"/>
              </a:solidFill>
            </a:rPr>
            <a:t>тыс. руб.</a:t>
          </a:r>
        </a:p>
        <a:p xmlns:a="http://schemas.openxmlformats.org/drawingml/2006/main">
          <a:endParaRPr lang="ru-RU" sz="11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0.57749</cdr:x>
      <cdr:y>0.70492</cdr:y>
    </cdr:from>
    <cdr:to>
      <cdr:x>0.6851</cdr:x>
      <cdr:y>0.77049</cdr:y>
    </cdr:to>
    <cdr:sp macro="" textlink="">
      <cdr:nvSpPr>
        <cdr:cNvPr id="10" name="TextBox 1"/>
        <cdr:cNvSpPr txBox="1"/>
      </cdr:nvSpPr>
      <cdr:spPr>
        <a:xfrm xmlns:a="http://schemas.openxmlformats.org/drawingml/2006/main">
          <a:off x="4752528" y="3096344"/>
          <a:ext cx="885599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b="1" dirty="0" smtClean="0">
              <a:solidFill>
                <a:srgbClr val="FF0000"/>
              </a:solidFill>
            </a:rPr>
            <a:t>тыс. руб.</a:t>
          </a:r>
        </a:p>
        <a:p xmlns:a="http://schemas.openxmlformats.org/drawingml/2006/main">
          <a:endParaRPr lang="ru-RU" sz="11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0.25713</cdr:x>
      <cdr:y>0.88525</cdr:y>
    </cdr:from>
    <cdr:to>
      <cdr:x>0.36475</cdr:x>
      <cdr:y>0.95082</cdr:y>
    </cdr:to>
    <cdr:sp macro="" textlink="">
      <cdr:nvSpPr>
        <cdr:cNvPr id="11" name="TextBox 1"/>
        <cdr:cNvSpPr txBox="1"/>
      </cdr:nvSpPr>
      <cdr:spPr>
        <a:xfrm xmlns:a="http://schemas.openxmlformats.org/drawingml/2006/main">
          <a:off x="2116113" y="3888432"/>
          <a:ext cx="885599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b="1" dirty="0" smtClean="0">
              <a:solidFill>
                <a:srgbClr val="FF0000"/>
              </a:solidFill>
            </a:rPr>
            <a:t>тыс. руб.</a:t>
          </a:r>
        </a:p>
        <a:p xmlns:a="http://schemas.openxmlformats.org/drawingml/2006/main">
          <a:endParaRPr lang="ru-RU" sz="11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0.04863</cdr:x>
      <cdr:y>0.19672</cdr:y>
    </cdr:from>
    <cdr:to>
      <cdr:x>0.15624</cdr:x>
      <cdr:y>0.2623</cdr:y>
    </cdr:to>
    <cdr:sp macro="" textlink="">
      <cdr:nvSpPr>
        <cdr:cNvPr id="12" name="TextBox 1"/>
        <cdr:cNvSpPr txBox="1"/>
      </cdr:nvSpPr>
      <cdr:spPr>
        <a:xfrm xmlns:a="http://schemas.openxmlformats.org/drawingml/2006/main">
          <a:off x="400174" y="864096"/>
          <a:ext cx="885599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b="1" dirty="0" smtClean="0">
              <a:solidFill>
                <a:srgbClr val="FF0000"/>
              </a:solidFill>
            </a:rPr>
            <a:t>тыс. руб.</a:t>
          </a:r>
        </a:p>
        <a:p xmlns:a="http://schemas.openxmlformats.org/drawingml/2006/main">
          <a:endParaRPr lang="ru-RU" sz="1100" b="1" dirty="0">
            <a:solidFill>
              <a:srgbClr val="FF0000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2393" cy="499364"/>
          </a:xfrm>
          <a:prstGeom prst="rect">
            <a:avLst/>
          </a:prstGeom>
        </p:spPr>
        <p:txBody>
          <a:bodyPr vert="horz" lIns="92550" tIns="46275" rIns="92550" bIns="46275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3992" y="1"/>
            <a:ext cx="2972392" cy="499364"/>
          </a:xfrm>
          <a:prstGeom prst="rect">
            <a:avLst/>
          </a:prstGeom>
        </p:spPr>
        <p:txBody>
          <a:bodyPr vert="horz" lIns="92550" tIns="46275" rIns="92550" bIns="46275" rtlCol="0"/>
          <a:lstStyle>
            <a:lvl1pPr algn="r">
              <a:defRPr sz="1200"/>
            </a:lvl1pPr>
          </a:lstStyle>
          <a:p>
            <a:pPr>
              <a:defRPr/>
            </a:pPr>
            <a:fld id="{F9DCD02C-184E-421A-A71D-1D6E1B860C54}" type="datetimeFigureOut">
              <a:rPr lang="ru-RU"/>
              <a:pPr>
                <a:defRPr/>
              </a:pPr>
              <a:t>22.01.2020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92213" y="1243013"/>
            <a:ext cx="4473575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50" tIns="46275" rIns="92550" bIns="46275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317" y="4787177"/>
            <a:ext cx="5487370" cy="3916489"/>
          </a:xfrm>
          <a:prstGeom prst="rect">
            <a:avLst/>
          </a:prstGeom>
        </p:spPr>
        <p:txBody>
          <a:bodyPr vert="horz" lIns="92550" tIns="46275" rIns="92550" bIns="46275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911"/>
            <a:ext cx="2972393" cy="499364"/>
          </a:xfrm>
          <a:prstGeom prst="rect">
            <a:avLst/>
          </a:prstGeom>
        </p:spPr>
        <p:txBody>
          <a:bodyPr vert="horz" lIns="92550" tIns="46275" rIns="92550" bIns="46275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3992" y="9447911"/>
            <a:ext cx="2972392" cy="499364"/>
          </a:xfrm>
          <a:prstGeom prst="rect">
            <a:avLst/>
          </a:prstGeom>
        </p:spPr>
        <p:txBody>
          <a:bodyPr vert="horz" wrap="square" lIns="92550" tIns="46275" rIns="92550" bIns="4627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EDE1A6E-05B6-407F-860C-0A5E0E4954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9517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2292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BC1D382-8670-4CA2-A069-94B6C5132D83}" type="slidenum">
              <a:rPr lang="ru-RU" altLang="ru-RU" smtClean="0"/>
              <a:pPr/>
              <a:t>3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3775098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2292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BC1D382-8670-4CA2-A069-94B6C5132D83}" type="slidenum">
              <a:rPr lang="ru-RU" altLang="ru-RU" smtClean="0"/>
              <a:pPr/>
              <a:t>18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3775098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9220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249C138-ECB3-4A15-8215-F3B1517BF992}" type="slidenum">
              <a:rPr lang="ru-RU" altLang="ru-RU" smtClean="0"/>
              <a:pPr/>
              <a:t>5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8804155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2292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BC1D382-8670-4CA2-A069-94B6C5132D83}" type="slidenum">
              <a:rPr lang="ru-RU" altLang="ru-RU" smtClean="0"/>
              <a:pPr/>
              <a:t>6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3775098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13316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CC186BA-C381-44D6-A8EE-B453D2071347}" type="slidenum">
              <a:rPr lang="ru-RU" altLang="ru-RU" smtClean="0"/>
              <a:pPr/>
              <a:t>9</a:t>
            </a:fld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40907095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13316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CC186BA-C381-44D6-A8EE-B453D2071347}" type="slidenum">
              <a:rPr lang="ru-RU" altLang="ru-RU" smtClean="0"/>
              <a:pPr/>
              <a:t>11</a:t>
            </a:fld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40907095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12292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BC1D382-8670-4CA2-A069-94B6C5132D83}" type="slidenum">
              <a:rPr lang="ru-RU" altLang="ru-RU" smtClean="0"/>
              <a:pPr/>
              <a:t>12</a:t>
            </a:fld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23775098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9220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249C138-ECB3-4A15-8215-F3B1517BF992}" type="slidenum">
              <a:rPr lang="ru-RU" altLang="ru-RU" smtClean="0"/>
              <a:pPr/>
              <a:t>15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8804155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9220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249C138-ECB3-4A15-8215-F3B1517BF992}" type="slidenum">
              <a:rPr lang="ru-RU" altLang="ru-RU" smtClean="0"/>
              <a:pPr/>
              <a:t>16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2292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BC1D382-8670-4CA2-A069-94B6C5132D83}" type="slidenum">
              <a:rPr lang="ru-RU" altLang="ru-RU" smtClean="0"/>
              <a:pPr/>
              <a:t>17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377509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112E0-097E-4FE8-B75C-2A13B55C3409}" type="datetimeFigureOut">
              <a:rPr lang="ru-RU"/>
              <a:pPr>
                <a:defRPr/>
              </a:pPr>
              <a:t>22.01.2020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05970-D556-4E07-90B7-DAD3E158A2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620F3-8F48-42B7-8264-BD5CE54BB7B1}" type="datetimeFigureOut">
              <a:rPr lang="ru-RU"/>
              <a:pPr>
                <a:defRPr/>
              </a:pPr>
              <a:t>22.01.2020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B39D4-C8B5-4485-8722-D970132A20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D4BE1-3CE3-48F2-B4CA-3911051D6A97}" type="datetimeFigureOut">
              <a:rPr lang="ru-RU"/>
              <a:pPr>
                <a:defRPr/>
              </a:pPr>
              <a:t>22.01.2020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84DC5-DBE9-4898-8016-A360EC0CBE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B9035-410C-4C37-9B7C-B40A20822F81}" type="datetimeFigureOut">
              <a:rPr lang="ru-RU"/>
              <a:pPr>
                <a:defRPr/>
              </a:pPr>
              <a:t>22.01.2020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87BC4-9A57-4EEE-A626-2B673621F3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9A3-9890-4A7A-9211-86BBA7051DCC}" type="datetimeFigureOut">
              <a:rPr lang="ru-RU"/>
              <a:pPr>
                <a:defRPr/>
              </a:pPr>
              <a:t>22.01.2020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33817-E6A3-4D6D-8365-AB92EBAFFA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94F25-469A-4E8E-A385-F6FF37935C44}" type="datetimeFigureOut">
              <a:rPr lang="ru-RU"/>
              <a:pPr>
                <a:defRPr/>
              </a:pPr>
              <a:t>22.01.2020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F66C4-DCBE-4F0A-A312-09B58246E2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6E3E5-3DA4-43FB-8AC2-7BA4D1F1CE8A}" type="datetimeFigureOut">
              <a:rPr lang="ru-RU"/>
              <a:pPr>
                <a:defRPr/>
              </a:pPr>
              <a:t>22.01.2020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885A8-2669-4604-B78E-3DA480CA2B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CB243-58F9-4599-A078-2AAD00F785C6}" type="datetimeFigureOut">
              <a:rPr lang="ru-RU"/>
              <a:pPr>
                <a:defRPr/>
              </a:pPr>
              <a:t>22.01.2020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A5521-EE29-4F7E-8A0F-4BD518842B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48E8D-F34E-4922-96EA-F29BFBD724C7}" type="datetimeFigureOut">
              <a:rPr lang="ru-RU"/>
              <a:pPr>
                <a:defRPr/>
              </a:pPr>
              <a:t>22.01.2020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1A15E-D5A9-4DA5-A5FA-11E4B4CA1E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CE227-990D-47E5-8224-D13BD3183FD2}" type="datetimeFigureOut">
              <a:rPr lang="ru-RU"/>
              <a:pPr>
                <a:defRPr/>
              </a:pPr>
              <a:t>22.01.2020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E020D-6F25-4058-ADE5-7DF64A8DD3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D275F-22BC-4ED4-AAE3-125869786A63}" type="datetimeFigureOut">
              <a:rPr lang="ru-RU"/>
              <a:pPr>
                <a:defRPr/>
              </a:pPr>
              <a:t>22.01.2020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B347A-EE00-4F26-8F2E-0772CB908D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D3038C-A9FD-4DAD-998C-7110E8856AE1}" type="datetimeFigureOut">
              <a:rPr lang="ru-RU"/>
              <a:pPr>
                <a:defRPr/>
              </a:pPr>
              <a:t>22.01.2020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23533C3-188B-4C3B-873D-C9966C7383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chart" Target="../charts/chart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4.jpeg"/><Relationship Id="rId5" Type="http://schemas.openxmlformats.org/officeDocument/2006/relationships/image" Target="../media/image4.png"/><Relationship Id="rId10" Type="http://schemas.openxmlformats.org/officeDocument/2006/relationships/image" Target="../media/image13.png"/><Relationship Id="rId4" Type="http://schemas.openxmlformats.org/officeDocument/2006/relationships/image" Target="../media/image3.png"/><Relationship Id="rId9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chart" Target="../charts/chart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19.png"/><Relationship Id="rId4" Type="http://schemas.openxmlformats.org/officeDocument/2006/relationships/image" Target="../media/image2.png"/><Relationship Id="rId9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PowerPoint_Slide9.sldx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20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3.png"/><Relationship Id="rId7" Type="http://schemas.openxmlformats.org/officeDocument/2006/relationships/image" Target="../media/image2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oleObject" Target="../embeddings/Microsoft_Excel_97-2003_Worksheet1.xls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image" Target="../media/image7.emf"/><Relationship Id="rId9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chart" Target="../charts/chart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chart" Target="../charts/chart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.xml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chart" Target="../charts/char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250826" y="1916113"/>
            <a:ext cx="8713662" cy="2368550"/>
          </a:xfrm>
        </p:spPr>
        <p:txBody>
          <a:bodyPr/>
          <a:lstStyle/>
          <a:p>
            <a:pPr eaLnBrk="1" hangingPunct="1"/>
            <a:r>
              <a:rPr lang="ru-RU" alt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Правоприменительная практика</a:t>
            </a:r>
            <a:br>
              <a:rPr lang="ru-RU" alt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alt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2019 год</a:t>
            </a:r>
            <a:r>
              <a:rPr lang="en-US" alt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32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TextBox 14"/>
          <p:cNvSpPr txBox="1">
            <a:spLocks noChangeArrowheads="1"/>
          </p:cNvSpPr>
          <p:nvPr/>
        </p:nvSpPr>
        <p:spPr bwMode="auto">
          <a:xfrm>
            <a:off x="250825" y="5013325"/>
            <a:ext cx="84978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ru-RU" altLang="ru-RU" b="1" i="1" dirty="0">
              <a:solidFill>
                <a:srgbClr val="23538D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b="1" i="1" dirty="0" smtClean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Руководитель </a:t>
            </a:r>
            <a:r>
              <a:rPr lang="ru-RU" altLang="ru-RU" b="1" i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Государственной инспекции труда </a:t>
            </a:r>
            <a:endParaRPr lang="ru-RU" altLang="ru-RU" b="1" i="1" dirty="0" smtClean="0">
              <a:solidFill>
                <a:srgbClr val="23538D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b="1" i="1" dirty="0" smtClean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altLang="ru-RU" b="1" i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Ставропольском крае </a:t>
            </a:r>
            <a:endParaRPr lang="ru-RU" altLang="ru-RU" b="1" i="1" dirty="0" smtClean="0">
              <a:solidFill>
                <a:srgbClr val="23538D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b="1" i="1" dirty="0" smtClean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Хохрякова Людмила Викторовна</a:t>
            </a:r>
            <a:endParaRPr lang="ru-RU" altLang="ru-RU" b="1" i="1" dirty="0">
              <a:solidFill>
                <a:srgbClr val="23538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Рисунок 15" descr="герб.jpg"/>
          <p:cNvPicPr>
            <a:picLocks noChangeAspect="1" noChangeArrowheads="1"/>
          </p:cNvPicPr>
          <p:nvPr/>
        </p:nvPicPr>
        <p:blipFill>
          <a:blip r:embed="rId2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Прямоугольник 15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102" name="Группа 16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18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41920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Рисунок 15" descr="герб.jpg"/>
          <p:cNvPicPr>
            <a:picLocks noChangeAspect="1" noChangeArrowheads="1"/>
          </p:cNvPicPr>
          <p:nvPr/>
        </p:nvPicPr>
        <p:blipFill>
          <a:blip r:embed="rId2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Прямоугольник 13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4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16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14" name="Содержимое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8030557"/>
              </p:ext>
            </p:extLst>
          </p:nvPr>
        </p:nvGraphicFramePr>
        <p:xfrm>
          <a:off x="251520" y="1844824"/>
          <a:ext cx="8229600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331913" y="1196752"/>
            <a:ext cx="67314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Задолженность по заработной плате в разрезе видов экономической деятельности</a:t>
            </a:r>
            <a:endParaRPr lang="ru-RU" sz="2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28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5" descr="герб.jpg"/>
          <p:cNvPicPr>
            <a:picLocks noChangeAspect="1" noChangeArrowheads="1"/>
          </p:cNvPicPr>
          <p:nvPr/>
        </p:nvPicPr>
        <p:blipFill>
          <a:blip r:embed="rId3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172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Овал 2"/>
          <p:cNvSpPr/>
          <p:nvPr/>
        </p:nvSpPr>
        <p:spPr>
          <a:xfrm>
            <a:off x="3995936" y="3284228"/>
            <a:ext cx="1401109" cy="123052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95936" y="3664545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ГИТ в СК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07504" y="1090116"/>
            <a:ext cx="3307985" cy="1844009"/>
          </a:xfrm>
          <a:prstGeom prst="roundRect">
            <a:avLst/>
          </a:prstGeom>
          <a:solidFill>
            <a:schemeClr val="accent3">
              <a:lumMod val="40000"/>
              <a:lumOff val="60000"/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70C0"/>
                </a:solidFill>
              </a:rPr>
              <a:t>Прокуратура СК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Совместные проверки</a:t>
            </a:r>
          </a:p>
          <a:p>
            <a:r>
              <a:rPr lang="ru-RU" sz="1400" dirty="0">
                <a:solidFill>
                  <a:schemeClr val="tx1"/>
                </a:solidFill>
              </a:rPr>
              <a:t>Регулярные совместные мероприятия в рамках осуществления мероприятий по сбору исковых заявлений в порядке гражданского производства </a:t>
            </a:r>
            <a:r>
              <a:rPr lang="ru-RU" sz="1400" b="1" dirty="0">
                <a:solidFill>
                  <a:srgbClr val="00B050"/>
                </a:solidFill>
              </a:rPr>
              <a:t>до процедуры </a:t>
            </a:r>
            <a:r>
              <a:rPr lang="ru-RU" sz="1400" b="1" dirty="0" smtClean="0">
                <a:solidFill>
                  <a:srgbClr val="00B050"/>
                </a:solidFill>
              </a:rPr>
              <a:t>банкротства</a:t>
            </a:r>
          </a:p>
          <a:p>
            <a:r>
              <a:rPr lang="ru-RU" sz="1400" b="1" dirty="0" smtClean="0">
                <a:solidFill>
                  <a:schemeClr val="tx1"/>
                </a:solidFill>
              </a:rPr>
              <a:t>Сверка задолженности </a:t>
            </a:r>
            <a:r>
              <a:rPr lang="ru-RU" sz="1400" b="1" dirty="0" smtClean="0">
                <a:solidFill>
                  <a:srgbClr val="00B050"/>
                </a:solidFill>
              </a:rPr>
              <a:t>еженедельно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107503" y="3098870"/>
            <a:ext cx="3307985" cy="1531695"/>
          </a:xfrm>
          <a:prstGeom prst="roundRect">
            <a:avLst/>
          </a:prstGeom>
          <a:solidFill>
            <a:schemeClr val="accent3">
              <a:lumMod val="40000"/>
              <a:lumOff val="60000"/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70C0"/>
                </a:solidFill>
              </a:rPr>
              <a:t>Следственные органы</a:t>
            </a:r>
          </a:p>
          <a:p>
            <a:endParaRPr lang="ru-RU" sz="800" dirty="0"/>
          </a:p>
          <a:p>
            <a:r>
              <a:rPr lang="ru-RU" sz="1400" dirty="0">
                <a:solidFill>
                  <a:schemeClr val="tx1"/>
                </a:solidFill>
              </a:rPr>
              <a:t>Обмен информацией о рассмотрении направленных материалов </a:t>
            </a:r>
            <a:r>
              <a:rPr lang="ru-RU" sz="1400" dirty="0" smtClean="0">
                <a:solidFill>
                  <a:schemeClr val="tx1"/>
                </a:solidFill>
              </a:rPr>
              <a:t>по </a:t>
            </a:r>
            <a:r>
              <a:rPr lang="ru-RU" sz="1400" dirty="0">
                <a:solidFill>
                  <a:schemeClr val="tx1"/>
                </a:solidFill>
              </a:rPr>
              <a:t>ст. 145-1 УК </a:t>
            </a:r>
            <a:r>
              <a:rPr lang="ru-RU" sz="1400" dirty="0" smtClean="0">
                <a:solidFill>
                  <a:schemeClr val="tx1"/>
                </a:solidFill>
              </a:rPr>
              <a:t>РФ</a:t>
            </a:r>
          </a:p>
          <a:p>
            <a:pPr algn="ctr"/>
            <a:r>
              <a:rPr lang="ru-RU" sz="1400" b="1" dirty="0">
                <a:solidFill>
                  <a:srgbClr val="00B050"/>
                </a:solidFill>
              </a:rPr>
              <a:t>Ежемесячно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107504" y="4783380"/>
            <a:ext cx="3307984" cy="1542805"/>
          </a:xfrm>
          <a:prstGeom prst="roundRect">
            <a:avLst/>
          </a:prstGeom>
          <a:solidFill>
            <a:schemeClr val="accent3">
              <a:lumMod val="40000"/>
              <a:lumOff val="60000"/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70C0"/>
                </a:solidFill>
              </a:rPr>
              <a:t> Федеральная налоговая служба</a:t>
            </a:r>
          </a:p>
          <a:p>
            <a:r>
              <a:rPr lang="ru-RU" sz="1400" dirty="0">
                <a:solidFill>
                  <a:schemeClr val="tx1"/>
                </a:solidFill>
              </a:rPr>
              <a:t>Обмен информацией о доначислении заработной платы, взносах в фонды РФ, налоге </a:t>
            </a:r>
            <a:r>
              <a:rPr lang="ru-RU" sz="1400" dirty="0" smtClean="0">
                <a:solidFill>
                  <a:schemeClr val="tx1"/>
                </a:solidFill>
              </a:rPr>
              <a:t>2-НДФЛ</a:t>
            </a:r>
          </a:p>
          <a:p>
            <a:pPr algn="ctr"/>
            <a:r>
              <a:rPr lang="ru-RU" sz="1400" b="1" dirty="0">
                <a:solidFill>
                  <a:srgbClr val="00B050"/>
                </a:solidFill>
              </a:rPr>
              <a:t>Ежемесячно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5958033" y="1090115"/>
            <a:ext cx="3080802" cy="1844009"/>
          </a:xfrm>
          <a:prstGeom prst="roundRect">
            <a:avLst/>
          </a:prstGeom>
          <a:solidFill>
            <a:schemeClr val="accent3">
              <a:lumMod val="40000"/>
              <a:lumOff val="60000"/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>
                <a:solidFill>
                  <a:srgbClr val="0070C0"/>
                </a:solidFill>
              </a:rPr>
              <a:t>Росреестр</a:t>
            </a:r>
            <a:endParaRPr lang="ru-RU" dirty="0">
              <a:solidFill>
                <a:srgbClr val="0070C0"/>
              </a:solidFill>
            </a:endParaRPr>
          </a:p>
          <a:p>
            <a:r>
              <a:rPr lang="ru-RU" sz="1400" dirty="0">
                <a:solidFill>
                  <a:schemeClr val="tx1"/>
                </a:solidFill>
              </a:rPr>
              <a:t>Обмен информацией о сроках и состоянии реализации имущества </a:t>
            </a:r>
            <a:r>
              <a:rPr lang="ru-RU" sz="1400" dirty="0" smtClean="0">
                <a:solidFill>
                  <a:schemeClr val="tx1"/>
                </a:solidFill>
              </a:rPr>
              <a:t>предприятий-банкротов</a:t>
            </a:r>
          </a:p>
          <a:p>
            <a:pPr algn="ctr"/>
            <a:r>
              <a:rPr lang="ru-RU" sz="1400" b="1" dirty="0" smtClean="0">
                <a:solidFill>
                  <a:srgbClr val="00B050"/>
                </a:solidFill>
              </a:rPr>
              <a:t>Ежеквартально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5958032" y="3098869"/>
            <a:ext cx="3101301" cy="1531695"/>
          </a:xfrm>
          <a:prstGeom prst="roundRect">
            <a:avLst/>
          </a:prstGeom>
          <a:solidFill>
            <a:schemeClr val="accent3">
              <a:lumMod val="40000"/>
              <a:lumOff val="60000"/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300"/>
              </a:lnSpc>
            </a:pPr>
            <a:r>
              <a:rPr lang="ru-RU" dirty="0">
                <a:solidFill>
                  <a:srgbClr val="0070C0"/>
                </a:solidFill>
              </a:rPr>
              <a:t>Органы местного самоуправления , органы исполнительной власти</a:t>
            </a:r>
          </a:p>
          <a:p>
            <a:pPr algn="ctr">
              <a:lnSpc>
                <a:spcPts val="1300"/>
              </a:lnSpc>
            </a:pPr>
            <a:endParaRPr lang="ru-RU" dirty="0">
              <a:solidFill>
                <a:srgbClr val="0070C0"/>
              </a:solidFill>
            </a:endParaRPr>
          </a:p>
          <a:p>
            <a:pPr algn="ctr"/>
            <a:r>
              <a:rPr lang="ru-RU" sz="1400" dirty="0">
                <a:solidFill>
                  <a:schemeClr val="tx1"/>
                </a:solidFill>
              </a:rPr>
              <a:t>Обмен информацией о наличии и суммах задолженности по </a:t>
            </a:r>
            <a:r>
              <a:rPr lang="ru-RU" sz="1400" dirty="0" smtClean="0">
                <a:solidFill>
                  <a:schemeClr val="tx1"/>
                </a:solidFill>
              </a:rPr>
              <a:t>ЗП</a:t>
            </a:r>
          </a:p>
          <a:p>
            <a:pPr algn="ctr"/>
            <a:r>
              <a:rPr lang="ru-RU" sz="1400" b="1" dirty="0" smtClean="0">
                <a:solidFill>
                  <a:srgbClr val="00B050"/>
                </a:solidFill>
              </a:rPr>
              <a:t>Еженедельно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5958031" y="4794490"/>
            <a:ext cx="3101301" cy="1531695"/>
          </a:xfrm>
          <a:prstGeom prst="roundRect">
            <a:avLst/>
          </a:prstGeom>
          <a:solidFill>
            <a:schemeClr val="accent3">
              <a:lumMod val="40000"/>
              <a:lumOff val="60000"/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70C0"/>
                </a:solidFill>
              </a:rPr>
              <a:t> Профсоюзы</a:t>
            </a:r>
          </a:p>
          <a:p>
            <a:r>
              <a:rPr lang="ru-RU" sz="1400" dirty="0">
                <a:solidFill>
                  <a:schemeClr val="tx1"/>
                </a:solidFill>
              </a:rPr>
              <a:t>Обмен информацией о наличии обращений граждан по задержкам и невыплате заработной </a:t>
            </a:r>
            <a:r>
              <a:rPr lang="ru-RU" sz="1400" dirty="0" smtClean="0">
                <a:solidFill>
                  <a:schemeClr val="tx1"/>
                </a:solidFill>
              </a:rPr>
              <a:t>платы</a:t>
            </a:r>
          </a:p>
          <a:p>
            <a:pPr algn="ctr"/>
            <a:r>
              <a:rPr lang="ru-RU" sz="1400" dirty="0" smtClean="0">
                <a:solidFill>
                  <a:srgbClr val="00B050"/>
                </a:solidFill>
              </a:rPr>
              <a:t>По мере необходимости</a:t>
            </a:r>
            <a:endParaRPr lang="ru-RU" sz="1400" dirty="0">
              <a:solidFill>
                <a:srgbClr val="00B050"/>
              </a:solidFill>
            </a:endParaRPr>
          </a:p>
        </p:txBody>
      </p:sp>
      <p:sp>
        <p:nvSpPr>
          <p:cNvPr id="55" name="Двойная стрелка влево/вправо 54"/>
          <p:cNvSpPr/>
          <p:nvPr/>
        </p:nvSpPr>
        <p:spPr>
          <a:xfrm rot="2120996">
            <a:off x="2953051" y="3061471"/>
            <a:ext cx="1663658" cy="126105"/>
          </a:xfrm>
          <a:prstGeom prst="leftRightArrow">
            <a:avLst>
              <a:gd name="adj1" fmla="val 57331"/>
              <a:gd name="adj2" fmla="val 13613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Двойная стрелка влево/вправо 56"/>
          <p:cNvSpPr/>
          <p:nvPr/>
        </p:nvSpPr>
        <p:spPr>
          <a:xfrm>
            <a:off x="3160073" y="3873282"/>
            <a:ext cx="951645" cy="129937"/>
          </a:xfrm>
          <a:prstGeom prst="leftRightArrow">
            <a:avLst>
              <a:gd name="adj1" fmla="val 57331"/>
              <a:gd name="adj2" fmla="val 13613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Двойная стрелка влево/вправо 57"/>
          <p:cNvSpPr/>
          <p:nvPr/>
        </p:nvSpPr>
        <p:spPr>
          <a:xfrm>
            <a:off x="5343151" y="3834521"/>
            <a:ext cx="951645" cy="129937"/>
          </a:xfrm>
          <a:prstGeom prst="leftRightArrow">
            <a:avLst>
              <a:gd name="adj1" fmla="val 57331"/>
              <a:gd name="adj2" fmla="val 13613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Двойная стрелка влево/вправо 31"/>
          <p:cNvSpPr/>
          <p:nvPr/>
        </p:nvSpPr>
        <p:spPr>
          <a:xfrm rot="8496561">
            <a:off x="4911156" y="3001233"/>
            <a:ext cx="1504187" cy="135454"/>
          </a:xfrm>
          <a:prstGeom prst="leftRightArrow">
            <a:avLst>
              <a:gd name="adj1" fmla="val 57331"/>
              <a:gd name="adj2" fmla="val 13613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563888" y="1105459"/>
            <a:ext cx="2255085" cy="1315430"/>
          </a:xfrm>
          <a:prstGeom prst="roundRect">
            <a:avLst/>
          </a:prstGeom>
          <a:solidFill>
            <a:schemeClr val="accent3">
              <a:lumMod val="40000"/>
              <a:lumOff val="60000"/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Росстат</a:t>
            </a:r>
          </a:p>
          <a:p>
            <a:pPr algn="ctr"/>
            <a:endParaRPr lang="ru-RU" sz="800" dirty="0">
              <a:solidFill>
                <a:srgbClr val="0070C0"/>
              </a:solidFill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Сверка задолженности</a:t>
            </a:r>
          </a:p>
          <a:p>
            <a:pPr algn="ctr"/>
            <a:r>
              <a:rPr lang="ru-RU" sz="1400" b="1" dirty="0" smtClean="0">
                <a:solidFill>
                  <a:srgbClr val="00B050"/>
                </a:solidFill>
              </a:rPr>
              <a:t>Ежемесячно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41" name="Двойная стрелка влево/вправо 40"/>
          <p:cNvSpPr/>
          <p:nvPr/>
        </p:nvSpPr>
        <p:spPr>
          <a:xfrm rot="5400000">
            <a:off x="3963922" y="2819072"/>
            <a:ext cx="1504187" cy="135454"/>
          </a:xfrm>
          <a:prstGeom prst="leftRightArrow">
            <a:avLst>
              <a:gd name="adj1" fmla="val 57331"/>
              <a:gd name="adj2" fmla="val 13613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Двойная стрелка влево/вправо 42"/>
          <p:cNvSpPr/>
          <p:nvPr/>
        </p:nvSpPr>
        <p:spPr>
          <a:xfrm rot="8496561">
            <a:off x="2949385" y="4567812"/>
            <a:ext cx="1504187" cy="135454"/>
          </a:xfrm>
          <a:prstGeom prst="leftRightArrow">
            <a:avLst>
              <a:gd name="adj1" fmla="val 57331"/>
              <a:gd name="adj2" fmla="val 13613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Двойная стрелка влево/вправо 43"/>
          <p:cNvSpPr/>
          <p:nvPr/>
        </p:nvSpPr>
        <p:spPr>
          <a:xfrm rot="2120996">
            <a:off x="4831419" y="4595854"/>
            <a:ext cx="1663658" cy="126105"/>
          </a:xfrm>
          <a:prstGeom prst="leftRightArrow">
            <a:avLst>
              <a:gd name="adj1" fmla="val 57331"/>
              <a:gd name="adj2" fmla="val 13613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3561316" y="4999645"/>
            <a:ext cx="2255085" cy="1315430"/>
          </a:xfrm>
          <a:prstGeom prst="roundRect">
            <a:avLst/>
          </a:prstGeom>
          <a:solidFill>
            <a:schemeClr val="accent3">
              <a:lumMod val="40000"/>
              <a:lumOff val="60000"/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" dirty="0" smtClean="0">
              <a:solidFill>
                <a:srgbClr val="0070C0"/>
              </a:solidFill>
            </a:endParaRP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УФССП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Сверка задолженности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Обмен информацией</a:t>
            </a:r>
          </a:p>
          <a:p>
            <a:pPr algn="ctr"/>
            <a:r>
              <a:rPr lang="ru-RU" sz="1400" b="1" dirty="0">
                <a:solidFill>
                  <a:srgbClr val="00B050"/>
                </a:solidFill>
              </a:rPr>
              <a:t>Ежеквартально</a:t>
            </a:r>
            <a:endParaRPr lang="ru-RU" sz="1400" dirty="0" smtClean="0">
              <a:solidFill>
                <a:schemeClr val="tx1"/>
              </a:solidFill>
            </a:endParaRPr>
          </a:p>
        </p:txBody>
      </p:sp>
      <p:sp>
        <p:nvSpPr>
          <p:cNvPr id="48" name="Двойная стрелка влево/вправо 47"/>
          <p:cNvSpPr/>
          <p:nvPr/>
        </p:nvSpPr>
        <p:spPr>
          <a:xfrm rot="5400000">
            <a:off x="4156564" y="4674032"/>
            <a:ext cx="1099377" cy="154980"/>
          </a:xfrm>
          <a:prstGeom prst="leftRightArrow">
            <a:avLst>
              <a:gd name="adj1" fmla="val 57331"/>
              <a:gd name="adj2" fmla="val 13613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39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5" descr="герб.jpg"/>
          <p:cNvPicPr>
            <a:picLocks noChangeAspect="1" noChangeArrowheads="1"/>
          </p:cNvPicPr>
          <p:nvPr/>
        </p:nvPicPr>
        <p:blipFill>
          <a:blip r:embed="rId3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149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3" name="Блок-схема: альтернативный процесс 32"/>
          <p:cNvSpPr/>
          <p:nvPr/>
        </p:nvSpPr>
        <p:spPr>
          <a:xfrm>
            <a:off x="3479573" y="1628800"/>
            <a:ext cx="5556921" cy="4417491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3635896" y="1757893"/>
            <a:ext cx="5400599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ru-RU" sz="1600" b="1" i="1" dirty="0" smtClean="0">
                <a:solidFill>
                  <a:srgbClr val="FF0000"/>
                </a:solidFill>
              </a:rPr>
              <a:t>      В ГИТ СК </a:t>
            </a:r>
            <a:r>
              <a:rPr lang="ru-RU" sz="1600" i="1" dirty="0" smtClean="0"/>
              <a:t>– рабочие совещания с руководителями организаций: </a:t>
            </a:r>
            <a:r>
              <a:rPr lang="ru-RU" sz="1600" b="1" i="1" dirty="0" smtClean="0">
                <a:solidFill>
                  <a:srgbClr val="00B050"/>
                </a:solidFill>
              </a:rPr>
              <a:t>имеющими задолженность </a:t>
            </a:r>
            <a:r>
              <a:rPr lang="ru-RU" sz="1600" i="1" dirty="0" smtClean="0"/>
              <a:t>по ЗП; </a:t>
            </a:r>
          </a:p>
          <a:p>
            <a:pPr>
              <a:lnSpc>
                <a:spcPts val="1500"/>
              </a:lnSpc>
            </a:pPr>
            <a:r>
              <a:rPr lang="ru-RU" sz="1600" b="1" i="1" dirty="0" smtClean="0">
                <a:solidFill>
                  <a:srgbClr val="00B050"/>
                </a:solidFill>
              </a:rPr>
              <a:t>не выполняющими предписаний </a:t>
            </a:r>
            <a:r>
              <a:rPr lang="ru-RU" sz="1600" i="1" dirty="0" smtClean="0"/>
              <a:t>по погашению задолженности  по ЗП</a:t>
            </a:r>
          </a:p>
          <a:p>
            <a:pPr>
              <a:lnSpc>
                <a:spcPts val="1500"/>
              </a:lnSpc>
            </a:pPr>
            <a:r>
              <a:rPr lang="ru-RU" sz="1600" b="1" i="1" dirty="0" smtClean="0">
                <a:solidFill>
                  <a:srgbClr val="00B050"/>
                </a:solidFill>
              </a:rPr>
              <a:t>предложения</a:t>
            </a:r>
            <a:r>
              <a:rPr lang="ru-RU" sz="1600" i="1" dirty="0" smtClean="0"/>
              <a:t> для работы </a:t>
            </a:r>
            <a:r>
              <a:rPr lang="ru-RU" sz="1600" b="1" i="1" dirty="0" smtClean="0">
                <a:solidFill>
                  <a:srgbClr val="FF0000"/>
                </a:solidFill>
              </a:rPr>
              <a:t>комиссии под председательством Губернатора Ставропольского края</a:t>
            </a:r>
            <a:endParaRPr lang="ru-RU" sz="1600" i="1" dirty="0"/>
          </a:p>
          <a:p>
            <a:pPr>
              <a:lnSpc>
                <a:spcPts val="1500"/>
              </a:lnSpc>
            </a:pPr>
            <a:endParaRPr lang="ru-RU" sz="1600" i="1" dirty="0" smtClean="0"/>
          </a:p>
          <a:p>
            <a:pPr>
              <a:lnSpc>
                <a:spcPts val="1500"/>
              </a:lnSpc>
            </a:pPr>
            <a:r>
              <a:rPr lang="ru-RU" sz="1600" i="1" dirty="0" smtClean="0"/>
              <a:t>В 2019 году состоялось </a:t>
            </a:r>
            <a:r>
              <a:rPr lang="ru-RU" sz="1600" i="1" dirty="0" smtClean="0"/>
              <a:t>24 </a:t>
            </a:r>
            <a:r>
              <a:rPr lang="ru-RU" sz="1600" i="1" dirty="0" smtClean="0"/>
              <a:t>заседаний </a:t>
            </a:r>
            <a:r>
              <a:rPr lang="ru-RU" sz="1600" b="1" i="1" dirty="0" smtClean="0">
                <a:solidFill>
                  <a:srgbClr val="00B050"/>
                </a:solidFill>
              </a:rPr>
              <a:t>рабочей группы по профилактике нарушений трудовых прав работников</a:t>
            </a:r>
          </a:p>
          <a:p>
            <a:pPr>
              <a:lnSpc>
                <a:spcPts val="1500"/>
              </a:lnSpc>
            </a:pPr>
            <a:r>
              <a:rPr lang="ru-RU" sz="1600" i="1" dirty="0" smtClean="0"/>
              <a:t>в ходе которых обсуждались: </a:t>
            </a:r>
          </a:p>
          <a:p>
            <a:pPr>
              <a:lnSpc>
                <a:spcPts val="1500"/>
              </a:lnSpc>
            </a:pPr>
            <a:r>
              <a:rPr lang="ru-RU" sz="1600" b="1" i="1" dirty="0" smtClean="0">
                <a:solidFill>
                  <a:srgbClr val="00B050"/>
                </a:solidFill>
              </a:rPr>
              <a:t>графики погашения </a:t>
            </a:r>
            <a:r>
              <a:rPr lang="ru-RU" sz="1600" i="1" dirty="0" smtClean="0"/>
              <a:t>задолженности, </a:t>
            </a:r>
          </a:p>
          <a:p>
            <a:pPr>
              <a:lnSpc>
                <a:spcPts val="1500"/>
              </a:lnSpc>
            </a:pPr>
            <a:r>
              <a:rPr lang="ru-RU" sz="1600" i="1" dirty="0" smtClean="0"/>
              <a:t>разъяснялись возможные </a:t>
            </a:r>
            <a:r>
              <a:rPr lang="ru-RU" sz="1600" b="1" i="1" dirty="0" smtClean="0">
                <a:solidFill>
                  <a:srgbClr val="00B050"/>
                </a:solidFill>
              </a:rPr>
              <a:t>последствия непогашения </a:t>
            </a:r>
            <a:r>
              <a:rPr lang="ru-RU" sz="1600" i="1" dirty="0" smtClean="0"/>
              <a:t>задолженности, </a:t>
            </a:r>
          </a:p>
          <a:p>
            <a:pPr>
              <a:lnSpc>
                <a:spcPts val="1500"/>
              </a:lnSpc>
            </a:pPr>
            <a:r>
              <a:rPr lang="ru-RU" sz="1600" i="1" dirty="0" smtClean="0"/>
              <a:t>разъяснялся </a:t>
            </a:r>
            <a:r>
              <a:rPr lang="ru-RU" sz="1600" b="1" i="1" dirty="0" smtClean="0">
                <a:solidFill>
                  <a:srgbClr val="00B050"/>
                </a:solidFill>
              </a:rPr>
              <a:t>порядок организации работы </a:t>
            </a:r>
            <a:r>
              <a:rPr lang="ru-RU" sz="1600" i="1" dirty="0" smtClean="0"/>
              <a:t>с индивидуальными трудовыми спорами, при наличии блокировки счетов, </a:t>
            </a:r>
          </a:p>
          <a:p>
            <a:pPr>
              <a:lnSpc>
                <a:spcPts val="1500"/>
              </a:lnSpc>
            </a:pPr>
            <a:r>
              <a:rPr lang="ru-RU" sz="1600" i="1" dirty="0" smtClean="0"/>
              <a:t>вырабатывались </a:t>
            </a:r>
            <a:r>
              <a:rPr lang="ru-RU" sz="1600" b="1" i="1" dirty="0" smtClean="0">
                <a:solidFill>
                  <a:srgbClr val="00B050"/>
                </a:solidFill>
              </a:rPr>
              <a:t>совместные предложения </a:t>
            </a:r>
            <a:r>
              <a:rPr lang="ru-RU" sz="1600" i="1" dirty="0" smtClean="0"/>
              <a:t>по исправлению ситуации с задолженностью по заработной плате, направлялись запросы, письма учредителям организаций, в кредитные организации </a:t>
            </a:r>
          </a:p>
          <a:p>
            <a:pPr>
              <a:lnSpc>
                <a:spcPts val="1500"/>
              </a:lnSpc>
            </a:pPr>
            <a:r>
              <a:rPr lang="ru-RU" sz="1600" i="1" dirty="0"/>
              <a:t> </a:t>
            </a:r>
            <a:r>
              <a:rPr lang="ru-RU" sz="1600" i="1" dirty="0" smtClean="0"/>
              <a:t>          по реструктуризации кредита</a:t>
            </a:r>
            <a:endParaRPr lang="ru-RU" sz="1600" i="1" dirty="0"/>
          </a:p>
        </p:txBody>
      </p:sp>
      <p:sp>
        <p:nvSpPr>
          <p:cNvPr id="36" name="Скругленный 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1598315" y="836712"/>
            <a:ext cx="6254926" cy="648072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Краевая межведомственная комиссия по вопросам социально-экономического развития СК</a:t>
            </a:r>
            <a:endParaRPr lang="ru-RU" sz="2000" b="1" dirty="0">
              <a:solidFill>
                <a:srgbClr val="00B05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99767"/>
            <a:ext cx="3479573" cy="2609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Стрелка вниз 1"/>
          <p:cNvSpPr/>
          <p:nvPr/>
        </p:nvSpPr>
        <p:spPr>
          <a:xfrm>
            <a:off x="5958033" y="2924944"/>
            <a:ext cx="300000" cy="3600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17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Рисунок 15" descr="герб.jpg"/>
          <p:cNvPicPr>
            <a:picLocks noChangeAspect="1" noChangeArrowheads="1"/>
          </p:cNvPicPr>
          <p:nvPr/>
        </p:nvPicPr>
        <p:blipFill>
          <a:blip r:embed="rId2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Прямоугольник 15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30" name="Группа 16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18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" name="Скругленный прямоугольник 5"/>
          <p:cNvSpPr/>
          <p:nvPr/>
        </p:nvSpPr>
        <p:spPr>
          <a:xfrm>
            <a:off x="1474140" y="943286"/>
            <a:ext cx="6968330" cy="50405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Характерные нарушения в области охраны труда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30006" y="1671950"/>
            <a:ext cx="5608214" cy="5040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Отсутствие </a:t>
            </a:r>
            <a:r>
              <a:rPr lang="ru-RU" sz="2000" b="1" dirty="0">
                <a:solidFill>
                  <a:srgbClr val="00B050"/>
                </a:solidFill>
              </a:rPr>
              <a:t>системы управления охраной труда 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25728" y="2612877"/>
            <a:ext cx="4934729" cy="6480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B050"/>
                </a:solidFill>
              </a:rPr>
              <a:t>Н</a:t>
            </a:r>
            <a:r>
              <a:rPr lang="ru-RU" b="1" dirty="0" smtClean="0">
                <a:solidFill>
                  <a:srgbClr val="00B050"/>
                </a:solidFill>
              </a:rPr>
              <a:t>арушения </a:t>
            </a:r>
            <a:r>
              <a:rPr lang="ru-RU" b="1" dirty="0">
                <a:solidFill>
                  <a:srgbClr val="00B050"/>
                </a:solidFill>
              </a:rPr>
              <a:t>порядка проведения обучения и инструктирования </a:t>
            </a:r>
            <a:r>
              <a:rPr lang="ru-RU" b="1" dirty="0" smtClean="0">
                <a:solidFill>
                  <a:srgbClr val="00B050"/>
                </a:solidFill>
              </a:rPr>
              <a:t>по </a:t>
            </a:r>
            <a:r>
              <a:rPr lang="ru-RU" b="1" dirty="0">
                <a:solidFill>
                  <a:srgbClr val="00B050"/>
                </a:solidFill>
              </a:rPr>
              <a:t>охране труда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4301715" y="3758153"/>
            <a:ext cx="4536504" cy="57606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B050"/>
                </a:solidFill>
              </a:rPr>
              <a:t>Н</a:t>
            </a:r>
            <a:r>
              <a:rPr lang="ru-RU" sz="2000" b="1" dirty="0" smtClean="0">
                <a:solidFill>
                  <a:srgbClr val="00B050"/>
                </a:solidFill>
              </a:rPr>
              <a:t>арушения </a:t>
            </a:r>
            <a:r>
              <a:rPr lang="ru-RU" sz="2000" b="1" dirty="0">
                <a:solidFill>
                  <a:srgbClr val="00B050"/>
                </a:solidFill>
              </a:rPr>
              <a:t>порядка проведения обязательных медицинских осмотров 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559747" y="4689864"/>
            <a:ext cx="4800709" cy="57606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B050"/>
                </a:solidFill>
              </a:rPr>
              <a:t>Н</a:t>
            </a:r>
            <a:r>
              <a:rPr lang="ru-RU" sz="2000" b="1" dirty="0" smtClean="0">
                <a:solidFill>
                  <a:srgbClr val="00B050"/>
                </a:solidFill>
              </a:rPr>
              <a:t>е </a:t>
            </a:r>
            <a:r>
              <a:rPr lang="ru-RU" sz="2000" b="1" dirty="0">
                <a:solidFill>
                  <a:srgbClr val="00B050"/>
                </a:solidFill>
              </a:rPr>
              <a:t>соблюдение установленного порядка </a:t>
            </a:r>
            <a:r>
              <a:rPr lang="ru-RU" sz="2000" b="1" dirty="0" smtClean="0">
                <a:solidFill>
                  <a:srgbClr val="00B050"/>
                </a:solidFill>
              </a:rPr>
              <a:t>проведения СОУТ </a:t>
            </a:r>
            <a:endParaRPr lang="ru-RU" sz="2000" b="1" dirty="0">
              <a:solidFill>
                <a:srgbClr val="00B050"/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318686" y="5661248"/>
            <a:ext cx="4519533" cy="57606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Нарушение </a:t>
            </a:r>
            <a:r>
              <a:rPr lang="ru-RU" sz="2000" b="1" dirty="0">
                <a:solidFill>
                  <a:srgbClr val="00B050"/>
                </a:solidFill>
              </a:rPr>
              <a:t>порядка расследования, оформления и </a:t>
            </a:r>
            <a:r>
              <a:rPr lang="ru-RU" sz="2000" b="1" dirty="0" smtClean="0">
                <a:solidFill>
                  <a:srgbClr val="00B050"/>
                </a:solidFill>
              </a:rPr>
              <a:t>учета НС </a:t>
            </a:r>
            <a:endParaRPr lang="ru-RU" sz="2000" b="1" dirty="0">
              <a:solidFill>
                <a:srgbClr val="00B050"/>
              </a:solidFill>
            </a:endParaRPr>
          </a:p>
        </p:txBody>
      </p:sp>
      <p:pic>
        <p:nvPicPr>
          <p:cNvPr id="4098" name="Picture 2" descr="https://onlineclassking.com/images/icon/classroom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7678" y="2204864"/>
            <a:ext cx="1464097" cy="1464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im0-tub-ru.yandex.net/i?id=6d442c06d7e9c83f6ebc9b72d94d5228-l&amp;n=1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1012" y="3351183"/>
            <a:ext cx="1369099" cy="1286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im0-tub-ru.yandex.net/i?id=8a6a8229defadefd9e95a388b255c164&amp;n=13&amp;exp=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488" y="1514604"/>
            <a:ext cx="978290" cy="978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image.flaticon.com/icons/png/512/130/130176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3498" y="5350681"/>
            <a:ext cx="1197198" cy="1197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s://im0-tub-ru.yandex.net/i?id=cacaa7acfc275a78af49a3b0c6e8626b-l&amp;n=1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383" y="4348530"/>
            <a:ext cx="1416072" cy="1258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36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Рисунок 15" descr="герб.jpg"/>
          <p:cNvPicPr>
            <a:picLocks noChangeAspect="1" noChangeArrowheads="1"/>
          </p:cNvPicPr>
          <p:nvPr/>
        </p:nvPicPr>
        <p:blipFill>
          <a:blip r:embed="rId2" cstate="print"/>
          <a:srcRect b="18283"/>
          <a:stretch>
            <a:fillRect/>
          </a:stretch>
        </p:blipFill>
        <p:spPr bwMode="auto">
          <a:xfrm>
            <a:off x="0" y="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Прямоугольник 13"/>
          <p:cNvSpPr>
            <a:spLocks noChangeArrowheads="1"/>
          </p:cNvSpPr>
          <p:nvPr/>
        </p:nvSpPr>
        <p:spPr bwMode="auto">
          <a:xfrm>
            <a:off x="1248752" y="19591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4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16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" name="TextBox 13"/>
          <p:cNvSpPr txBox="1"/>
          <p:nvPr/>
        </p:nvSpPr>
        <p:spPr>
          <a:xfrm>
            <a:off x="2176160" y="775155"/>
            <a:ext cx="43023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Несчастные случаи в 2019 году</a:t>
            </a:r>
            <a:endParaRPr lang="ru-RU" sz="2400" b="1" dirty="0">
              <a:solidFill>
                <a:srgbClr val="FF0000"/>
              </a:solidFill>
            </a:endParaRPr>
          </a:p>
        </p:txBody>
      </p:sp>
      <p:grpSp>
        <p:nvGrpSpPr>
          <p:cNvPr id="3" name="Группа 31"/>
          <p:cNvGrpSpPr/>
          <p:nvPr/>
        </p:nvGrpSpPr>
        <p:grpSpPr>
          <a:xfrm>
            <a:off x="827584" y="1249571"/>
            <a:ext cx="5968238" cy="3028382"/>
            <a:chOff x="224187" y="2353670"/>
            <a:chExt cx="5968238" cy="3099204"/>
          </a:xfrm>
        </p:grpSpPr>
        <p:pic>
          <p:nvPicPr>
            <p:cNvPr id="13" name="Picture 2"/>
            <p:cNvPicPr/>
            <p:nvPr/>
          </p:nvPicPr>
          <p:blipFill>
            <a:blip r:embed="rId7" cstate="print"/>
            <a:stretch/>
          </p:blipFill>
          <p:spPr>
            <a:xfrm flipH="1">
              <a:off x="3312047" y="2851274"/>
              <a:ext cx="2880378" cy="2599561"/>
            </a:xfrm>
            <a:prstGeom prst="rect">
              <a:avLst/>
            </a:prstGeom>
            <a:ln w="9360">
              <a:noFill/>
            </a:ln>
            <a:scene3d>
              <a:camera prst="orthographicFront">
                <a:rot lat="0" lon="10799999" rev="0"/>
              </a:camera>
              <a:lightRig rig="threePt" dir="t"/>
            </a:scene3d>
          </p:spPr>
        </p:pic>
        <p:sp>
          <p:nvSpPr>
            <p:cNvPr id="15" name="TextBox 14"/>
            <p:cNvSpPr txBox="1"/>
            <p:nvPr/>
          </p:nvSpPr>
          <p:spPr>
            <a:xfrm>
              <a:off x="410633" y="2353670"/>
              <a:ext cx="2681668" cy="377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tx2">
                      <a:lumMod val="75000"/>
                    </a:schemeClr>
                  </a:solidFill>
                </a:rPr>
                <a:t>Количество  НС</a:t>
              </a:r>
              <a:endParaRPr lang="ru-RU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pic>
          <p:nvPicPr>
            <p:cNvPr id="34" name="Picture 2"/>
            <p:cNvPicPr/>
            <p:nvPr/>
          </p:nvPicPr>
          <p:blipFill>
            <a:blip r:embed="rId7" cstate="print"/>
            <a:stretch/>
          </p:blipFill>
          <p:spPr>
            <a:xfrm flipH="1">
              <a:off x="224187" y="2853314"/>
              <a:ext cx="2880378" cy="2599560"/>
            </a:xfrm>
            <a:prstGeom prst="rect">
              <a:avLst/>
            </a:prstGeom>
            <a:ln w="9360">
              <a:noFill/>
            </a:ln>
            <a:scene3d>
              <a:camera prst="orthographicFront">
                <a:rot lat="0" lon="10799999" rev="0"/>
              </a:camera>
              <a:lightRig rig="threePt" dir="t"/>
            </a:scene3d>
          </p:spPr>
        </p:pic>
      </p:grpSp>
      <p:grpSp>
        <p:nvGrpSpPr>
          <p:cNvPr id="5" name="Группа 32"/>
          <p:cNvGrpSpPr/>
          <p:nvPr/>
        </p:nvGrpSpPr>
        <p:grpSpPr>
          <a:xfrm>
            <a:off x="3994780" y="2492897"/>
            <a:ext cx="2504334" cy="1501015"/>
            <a:chOff x="4444106" y="3806176"/>
            <a:chExt cx="2504334" cy="1559069"/>
          </a:xfrm>
        </p:grpSpPr>
        <p:sp>
          <p:nvSpPr>
            <p:cNvPr id="28" name="TextBox 27"/>
            <p:cNvSpPr txBox="1"/>
            <p:nvPr/>
          </p:nvSpPr>
          <p:spPr>
            <a:xfrm>
              <a:off x="4444106" y="4981628"/>
              <a:ext cx="652743" cy="3836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chemeClr val="tx2">
                      <a:lumMod val="75000"/>
                    </a:schemeClr>
                  </a:solidFill>
                </a:rPr>
                <a:t>2018</a:t>
              </a:r>
              <a:endParaRPr lang="ru-RU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295697" y="4492948"/>
              <a:ext cx="652743" cy="3836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chemeClr val="tx2">
                      <a:lumMod val="75000"/>
                    </a:schemeClr>
                  </a:solidFill>
                </a:rPr>
                <a:t>2019</a:t>
              </a:r>
              <a:endParaRPr lang="ru-RU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644012" y="4185444"/>
              <a:ext cx="495649" cy="4795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solidFill>
                    <a:schemeClr val="tx2">
                      <a:lumMod val="75000"/>
                    </a:schemeClr>
                  </a:solidFill>
                </a:rPr>
                <a:t>53</a:t>
              </a:r>
              <a:endParaRPr lang="ru-RU" sz="24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374245" y="3806176"/>
              <a:ext cx="495649" cy="4795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solidFill>
                    <a:schemeClr val="tx2">
                      <a:lumMod val="75000"/>
                    </a:schemeClr>
                  </a:solidFill>
                </a:rPr>
                <a:t>44</a:t>
              </a:r>
              <a:endParaRPr lang="ru-RU" sz="24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35" name="Блок-схема: альтернативный процесс 34"/>
          <p:cNvSpPr/>
          <p:nvPr/>
        </p:nvSpPr>
        <p:spPr>
          <a:xfrm>
            <a:off x="577615" y="4415560"/>
            <a:ext cx="3950604" cy="1951807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TextBox 35"/>
          <p:cNvSpPr txBox="1"/>
          <p:nvPr/>
        </p:nvSpPr>
        <p:spPr>
          <a:xfrm>
            <a:off x="640018" y="4482235"/>
            <a:ext cx="395060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Типы (виды) несчастных случаев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Воздействие движущихся, вращающихся предметов, деталей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машин и т. д.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Падение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пострадавшего с высоты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Транспортные происшествия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Падение оборудования,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обвал предметов, материалов,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земли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" name="Блок-схема: альтернативный процесс 38"/>
          <p:cNvSpPr/>
          <p:nvPr/>
        </p:nvSpPr>
        <p:spPr>
          <a:xfrm>
            <a:off x="4690335" y="4412986"/>
            <a:ext cx="3986121" cy="1954381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TextBox 39"/>
          <p:cNvSpPr txBox="1"/>
          <p:nvPr/>
        </p:nvSpPr>
        <p:spPr>
          <a:xfrm>
            <a:off x="4795882" y="4412986"/>
            <a:ext cx="3880574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Причины несчастных случаев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endParaRPr lang="ru-RU" sz="1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chemeClr val="tx2">
                    <a:lumMod val="75000"/>
                  </a:schemeClr>
                </a:solidFill>
              </a:rPr>
              <a:t>Неудовлетворительная </a:t>
            </a:r>
            <a:r>
              <a:rPr lang="ru-RU" sz="1500" dirty="0">
                <a:solidFill>
                  <a:schemeClr val="tx2">
                    <a:lumMod val="75000"/>
                  </a:schemeClr>
                </a:solidFill>
              </a:rPr>
              <a:t>организация производства </a:t>
            </a:r>
            <a:r>
              <a:rPr lang="ru-RU" sz="1500" dirty="0" smtClean="0">
                <a:solidFill>
                  <a:schemeClr val="tx2">
                    <a:lumMod val="75000"/>
                  </a:schemeClr>
                </a:solidFill>
              </a:rPr>
              <a:t>работ </a:t>
            </a:r>
            <a:endParaRPr lang="ru-RU" sz="1500" dirty="0">
              <a:solidFill>
                <a:schemeClr val="tx2">
                  <a:lumMod val="75000"/>
                </a:schemeClr>
              </a:solidFill>
            </a:endParaRP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chemeClr val="tx2">
                    <a:lumMod val="75000"/>
                  </a:schemeClr>
                </a:solidFill>
              </a:rPr>
              <a:t>Нарушение </a:t>
            </a:r>
            <a:r>
              <a:rPr lang="ru-RU" sz="1500" dirty="0">
                <a:solidFill>
                  <a:schemeClr val="tx2">
                    <a:lumMod val="75000"/>
                  </a:schemeClr>
                </a:solidFill>
              </a:rPr>
              <a:t>правил дорожного движения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chemeClr val="tx2">
                    <a:lumMod val="75000"/>
                  </a:schemeClr>
                </a:solidFill>
              </a:rPr>
              <a:t>Нарушение </a:t>
            </a:r>
            <a:r>
              <a:rPr lang="ru-RU" sz="1500" dirty="0">
                <a:solidFill>
                  <a:schemeClr val="tx2">
                    <a:lumMod val="75000"/>
                  </a:schemeClr>
                </a:solidFill>
              </a:rPr>
              <a:t>трудового распорядка и дисциплины </a:t>
            </a:r>
            <a:r>
              <a:rPr lang="ru-RU" sz="1500" dirty="0" smtClean="0">
                <a:solidFill>
                  <a:schemeClr val="tx2">
                    <a:lumMod val="75000"/>
                  </a:schemeClr>
                </a:solidFill>
              </a:rPr>
              <a:t>труда</a:t>
            </a:r>
            <a:endParaRPr lang="ru-RU" sz="15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48264" y="1981187"/>
            <a:ext cx="208823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Наиболее </a:t>
            </a:r>
            <a:r>
              <a:rPr lang="ru-RU" b="1" dirty="0" err="1" smtClean="0">
                <a:solidFill>
                  <a:srgbClr val="FF0000"/>
                </a:solidFill>
              </a:rPr>
              <a:t>травмоопасны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</a:p>
          <a:p>
            <a:pPr algn="ctr"/>
            <a:endParaRPr lang="ru-RU" sz="800" b="1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Строительство</a:t>
            </a:r>
          </a:p>
          <a:p>
            <a:r>
              <a:rPr lang="ru-RU" dirty="0" smtClean="0"/>
              <a:t>Обрабатывающие производства</a:t>
            </a:r>
          </a:p>
          <a:p>
            <a:r>
              <a:rPr lang="ru-RU" dirty="0" smtClean="0"/>
              <a:t>Сельское хозяйство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954228" y="3624579"/>
            <a:ext cx="652743" cy="3693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2018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809190" y="3162277"/>
            <a:ext cx="652743" cy="3693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2019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032774" y="2931444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88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752760" y="2469779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84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994780" y="1175265"/>
            <a:ext cx="2681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НС, связанные с производством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86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5" descr="герб.jpg"/>
          <p:cNvPicPr>
            <a:picLocks noChangeAspect="1" noChangeArrowheads="1"/>
          </p:cNvPicPr>
          <p:nvPr/>
        </p:nvPicPr>
        <p:blipFill>
          <a:blip r:embed="rId3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125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Скругленный 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510501" y="2492896"/>
            <a:ext cx="8085388" cy="72008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alt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ликвидации неформальной занятости</a:t>
            </a:r>
            <a:endParaRPr lang="ru-RU" altLang="ru-RU" sz="24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Скругленный 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509548" y="3501007"/>
            <a:ext cx="8116847" cy="916133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altLang="ru-RU" sz="2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фактов </a:t>
            </a:r>
            <a:r>
              <a:rPr lang="ru-RU" alt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неофициального оформления трудовых отношений с работниками</a:t>
            </a:r>
            <a:endParaRPr lang="ru-RU" altLang="ru-RU" sz="2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Скругленный 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510501" y="5366108"/>
            <a:ext cx="8104747" cy="948967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alt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и пресечение «серых» схем и расчетов</a:t>
            </a:r>
          </a:p>
          <a:p>
            <a:pPr algn="ctr" eaLnBrk="1" hangingPunct="1">
              <a:defRPr/>
            </a:pPr>
            <a:r>
              <a:rPr lang="ru-RU" altLang="ru-RU" sz="2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наличной форме при оплате труда </a:t>
            </a:r>
            <a:endParaRPr lang="ru-RU" altLang="ru-RU" sz="2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Скругленный 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181317" y="955675"/>
            <a:ext cx="8783637" cy="1304925"/>
          </a:xfrm>
          <a:prstGeom prst="roundRect">
            <a:avLst>
              <a:gd name="adj" fmla="val 21597"/>
            </a:avLst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300" b="1" dirty="0">
                <a:solidFill>
                  <a:srgbClr val="FF0000"/>
                </a:solidFill>
              </a:rPr>
              <a:t>С 11 января 2018 года </a:t>
            </a:r>
            <a:r>
              <a:rPr lang="ru-RU" sz="1300" dirty="0">
                <a:solidFill>
                  <a:schemeClr val="tx1"/>
                </a:solidFill>
              </a:rPr>
              <a:t>вступили в силу изменения норм ст. 360 Трудового кодекса РФ, которыми ГИТ предоставлено право беспрепятственно проводить проверки соблюдения прав работников в организациях </a:t>
            </a:r>
            <a:r>
              <a:rPr lang="ru-RU" sz="1300" b="1" dirty="0">
                <a:solidFill>
                  <a:srgbClr val="FF0000"/>
                </a:solidFill>
              </a:rPr>
              <a:t>без предварительного их предупреждения</a:t>
            </a:r>
            <a:r>
              <a:rPr lang="ru-RU" sz="1300" dirty="0">
                <a:solidFill>
                  <a:schemeClr val="tx1"/>
                </a:solidFill>
              </a:rPr>
              <a:t> по обращению и заявлению граждан, в том числе индивидуальных предпринимателей, юридических лиц, информации от органов государственной власти, органов местного самоуправления, профессиональных союзов, из средств массовой информации о фактах уклонения от оформления трудового договора, ненадлежащего оформления трудового договора или заключения гражданско-правового договора.</a:t>
            </a:r>
          </a:p>
        </p:txBody>
      </p:sp>
      <p:sp>
        <p:nvSpPr>
          <p:cNvPr id="21" name="Скругленный 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509548" y="4417141"/>
            <a:ext cx="8104747" cy="948967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altLang="ru-RU" sz="2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фактов </a:t>
            </a:r>
            <a:r>
              <a:rPr lang="ru-RU" altLang="ru-RU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заключения гражданско-правовых </a:t>
            </a:r>
            <a:r>
              <a:rPr lang="ru-RU" alt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договоров, подменяющих понятие трудовые</a:t>
            </a:r>
            <a:endParaRPr lang="ru-RU" altLang="ru-RU" sz="2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63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5" descr="герб.jpg"/>
          <p:cNvPicPr>
            <a:picLocks noChangeAspect="1" noChangeArrowheads="1"/>
          </p:cNvPicPr>
          <p:nvPr/>
        </p:nvPicPr>
        <p:blipFill>
          <a:blip r:embed="rId3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125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" name="Скругленный 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145900" y="1236226"/>
            <a:ext cx="5018187" cy="79723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alt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зарегистрировано в ОМС жителей </a:t>
            </a:r>
            <a:r>
              <a:rPr lang="ru-RU" alt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края </a:t>
            </a: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2,7 </a:t>
            </a:r>
            <a:r>
              <a:rPr lang="ru-RU" alt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 человек</a:t>
            </a:r>
            <a:endParaRPr lang="ru-RU" alt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30" name="TextBox 3"/>
          <p:cNvSpPr txBox="1">
            <a:spLocks noChangeArrowheads="1"/>
          </p:cNvSpPr>
          <p:nvPr/>
        </p:nvSpPr>
        <p:spPr bwMode="auto">
          <a:xfrm>
            <a:off x="2277679" y="5157192"/>
            <a:ext cx="124695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dirty="0" smtClean="0"/>
              <a:t>Работающие по данным ПФР</a:t>
            </a:r>
            <a:endParaRPr lang="ru-RU" altLang="ru-RU" sz="1200" dirty="0"/>
          </a:p>
        </p:txBody>
      </p:sp>
      <p:sp>
        <p:nvSpPr>
          <p:cNvPr id="5133" name="TextBox 22"/>
          <p:cNvSpPr txBox="1">
            <a:spLocks noChangeArrowheads="1"/>
          </p:cNvSpPr>
          <p:nvPr/>
        </p:nvSpPr>
        <p:spPr bwMode="auto">
          <a:xfrm>
            <a:off x="1824116" y="2996952"/>
            <a:ext cx="18636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sz="1200" b="1" dirty="0">
                <a:solidFill>
                  <a:srgbClr val="FF0000"/>
                </a:solidFill>
              </a:rPr>
              <a:t>Нелегальный сектор</a:t>
            </a:r>
            <a:r>
              <a:rPr lang="ru-RU" altLang="ru-RU" sz="12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ru-RU" altLang="ru-RU" sz="1200" b="1" dirty="0" smtClean="0">
                <a:solidFill>
                  <a:srgbClr val="FF0000"/>
                </a:solidFill>
              </a:rPr>
              <a:t>(</a:t>
            </a:r>
            <a:r>
              <a:rPr lang="ru-RU" altLang="ru-RU" sz="1200" b="1" dirty="0">
                <a:solidFill>
                  <a:srgbClr val="FF0000"/>
                </a:solidFill>
              </a:rPr>
              <a:t>эк. </a:t>
            </a:r>
            <a:r>
              <a:rPr lang="ru-RU" altLang="ru-RU" sz="1200" b="1" dirty="0" smtClean="0">
                <a:solidFill>
                  <a:srgbClr val="FF0000"/>
                </a:solidFill>
              </a:rPr>
              <a:t>активное население)</a:t>
            </a:r>
            <a:endParaRPr lang="ru-RU" altLang="ru-RU" sz="1400" b="1" dirty="0">
              <a:solidFill>
                <a:srgbClr val="FF0000"/>
              </a:solidFill>
            </a:endParaRPr>
          </a:p>
        </p:txBody>
      </p:sp>
      <p:sp>
        <p:nvSpPr>
          <p:cNvPr id="22" name="TextBox 1"/>
          <p:cNvSpPr txBox="1">
            <a:spLocks noChangeArrowheads="1"/>
          </p:cNvSpPr>
          <p:nvPr/>
        </p:nvSpPr>
        <p:spPr bwMode="auto">
          <a:xfrm>
            <a:off x="253032" y="5094680"/>
            <a:ext cx="118762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sz="1200" dirty="0"/>
              <a:t>Пенсионеры, учащиеся и др. </a:t>
            </a:r>
            <a:r>
              <a:rPr lang="ru-RU" altLang="ru-RU" sz="1200" dirty="0" smtClean="0"/>
              <a:t>категории</a:t>
            </a:r>
            <a:endParaRPr lang="ru-RU" altLang="ru-RU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5543719" y="1958006"/>
            <a:ext cx="31055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Легализовано   за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2016 – 2019 г.     </a:t>
            </a:r>
            <a:r>
              <a:rPr lang="ru-RU" b="1" dirty="0" smtClean="0">
                <a:solidFill>
                  <a:srgbClr val="FF0000"/>
                </a:solidFill>
              </a:rPr>
              <a:t>1442чел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948716366"/>
              </p:ext>
            </p:extLst>
          </p:nvPr>
        </p:nvGraphicFramePr>
        <p:xfrm>
          <a:off x="3903491" y="2486636"/>
          <a:ext cx="5133006" cy="3540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cxnSp>
        <p:nvCxnSpPr>
          <p:cNvPr id="10" name="Прямая соединительная линия 9"/>
          <p:cNvCxnSpPr/>
          <p:nvPr/>
        </p:nvCxnSpPr>
        <p:spPr>
          <a:xfrm>
            <a:off x="5076409" y="4298645"/>
            <a:ext cx="0" cy="128191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6228184" y="3964683"/>
            <a:ext cx="0" cy="167234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7308304" y="3044117"/>
            <a:ext cx="1" cy="253644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8460432" y="2781818"/>
            <a:ext cx="0" cy="279873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1"/>
          <p:cNvSpPr txBox="1"/>
          <p:nvPr/>
        </p:nvSpPr>
        <p:spPr>
          <a:xfrm>
            <a:off x="5901474" y="5595062"/>
            <a:ext cx="714017" cy="28573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2017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1"/>
          <p:cNvSpPr txBox="1"/>
          <p:nvPr/>
        </p:nvSpPr>
        <p:spPr>
          <a:xfrm>
            <a:off x="7018377" y="5595062"/>
            <a:ext cx="723869" cy="28573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2018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1"/>
          <p:cNvSpPr txBox="1"/>
          <p:nvPr/>
        </p:nvSpPr>
        <p:spPr>
          <a:xfrm>
            <a:off x="8126659" y="5595062"/>
            <a:ext cx="667546" cy="28573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2019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3" name="Диаграмма 42"/>
          <p:cNvGraphicFramePr/>
          <p:nvPr>
            <p:extLst>
              <p:ext uri="{D42A27DB-BD31-4B8C-83A1-F6EECF244321}">
                <p14:modId xmlns:p14="http://schemas.microsoft.com/office/powerpoint/2010/main" val="1869503787"/>
              </p:ext>
            </p:extLst>
          </p:nvPr>
        </p:nvGraphicFramePr>
        <p:xfrm>
          <a:off x="-168610" y="2922159"/>
          <a:ext cx="3985452" cy="28580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575176" y="4118486"/>
            <a:ext cx="7751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т</a:t>
            </a:r>
            <a:r>
              <a:rPr lang="ru-RU" sz="1200" dirty="0" smtClean="0"/>
              <a:t>ыс. чел.</a:t>
            </a:r>
            <a:endParaRPr lang="ru-RU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2125977" y="4267633"/>
            <a:ext cx="7751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т</a:t>
            </a:r>
            <a:r>
              <a:rPr lang="ru-RU" sz="1200" dirty="0" smtClean="0"/>
              <a:t>ыс. чел.</a:t>
            </a:r>
            <a:endParaRPr lang="ru-RU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1791449" y="3622923"/>
            <a:ext cx="7751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</a:rPr>
              <a:t>т</a:t>
            </a:r>
            <a:r>
              <a:rPr lang="ru-RU" sz="1200" b="1" dirty="0" smtClean="0">
                <a:solidFill>
                  <a:srgbClr val="FF0000"/>
                </a:solidFill>
              </a:rPr>
              <a:t>ыс. чел.</a:t>
            </a:r>
            <a:endParaRPr lang="ru-RU" sz="1200" b="1" dirty="0">
              <a:solidFill>
                <a:srgbClr val="FF0000"/>
              </a:solidFill>
            </a:endParaRPr>
          </a:p>
        </p:txBody>
      </p:sp>
      <p:sp>
        <p:nvSpPr>
          <p:cNvPr id="46" name="TextBox 1"/>
          <p:cNvSpPr txBox="1"/>
          <p:nvPr/>
        </p:nvSpPr>
        <p:spPr>
          <a:xfrm>
            <a:off x="4745734" y="5595062"/>
            <a:ext cx="673555" cy="28573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2016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65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Блок-схема: альтернативный процесс 48"/>
          <p:cNvSpPr/>
          <p:nvPr/>
        </p:nvSpPr>
        <p:spPr>
          <a:xfrm>
            <a:off x="6957717" y="2096841"/>
            <a:ext cx="1718740" cy="1152538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Наложено штрафов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2680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тыс. руб</a:t>
            </a:r>
            <a:r>
              <a:rPr lang="ru-RU" sz="16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48" name="Блок-схема: альтернативный процесс 47"/>
          <p:cNvSpPr/>
          <p:nvPr/>
        </p:nvSpPr>
        <p:spPr>
          <a:xfrm>
            <a:off x="3656661" y="2096841"/>
            <a:ext cx="1616050" cy="1152538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Выявлены нарушения в </a:t>
            </a:r>
            <a:r>
              <a:rPr lang="ru-RU" sz="2400" b="1" dirty="0" smtClean="0">
                <a:solidFill>
                  <a:srgbClr val="FF0000"/>
                </a:solidFill>
              </a:rPr>
              <a:t>136</a:t>
            </a:r>
            <a:endParaRPr lang="ru-RU" sz="2400" b="1" dirty="0">
              <a:solidFill>
                <a:srgbClr val="FF0000"/>
              </a:solidFill>
            </a:endParaRPr>
          </a:p>
          <a:p>
            <a:pPr algn="ctr"/>
            <a:r>
              <a:rPr lang="ru-RU" sz="1600" dirty="0">
                <a:solidFill>
                  <a:schemeClr val="tx1"/>
                </a:solidFill>
              </a:rPr>
              <a:t>хоз. субъектах</a:t>
            </a: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589998" y="2100362"/>
            <a:ext cx="1616050" cy="1149559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Проведено проверок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195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6146" name="Рисунок 15" descr="герб.jpg"/>
          <p:cNvPicPr>
            <a:picLocks noChangeAspect="1" noChangeArrowheads="1"/>
          </p:cNvPicPr>
          <p:nvPr/>
        </p:nvPicPr>
        <p:blipFill>
          <a:blip r:embed="rId3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149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156" name="TextBox 1"/>
          <p:cNvSpPr txBox="1">
            <a:spLocks noChangeArrowheads="1"/>
          </p:cNvSpPr>
          <p:nvPr/>
        </p:nvSpPr>
        <p:spPr bwMode="auto">
          <a:xfrm>
            <a:off x="561485" y="953111"/>
            <a:ext cx="82089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Ликвидация неофициального оформления трудовых отношений в хозяйствующих субъектах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году</a:t>
            </a:r>
            <a:endParaRPr lang="ru-RU" alt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Блок-схема: альтернативный процесс 33"/>
          <p:cNvSpPr/>
          <p:nvPr/>
        </p:nvSpPr>
        <p:spPr>
          <a:xfrm>
            <a:off x="6957717" y="4226020"/>
            <a:ext cx="1616050" cy="1124578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Оформлено договоров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461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" name="Стрелка вправо 1"/>
          <p:cNvSpPr/>
          <p:nvPr/>
        </p:nvSpPr>
        <p:spPr>
          <a:xfrm>
            <a:off x="2580133" y="2546358"/>
            <a:ext cx="576064" cy="36004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право 38"/>
          <p:cNvSpPr/>
          <p:nvPr/>
        </p:nvSpPr>
        <p:spPr>
          <a:xfrm>
            <a:off x="5812143" y="2548887"/>
            <a:ext cx="576064" cy="36004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трелка вправо 39"/>
          <p:cNvSpPr/>
          <p:nvPr/>
        </p:nvSpPr>
        <p:spPr>
          <a:xfrm rot="5400000">
            <a:off x="7457338" y="3576631"/>
            <a:ext cx="576064" cy="36004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http://images.trucksale.ru/upload/news/thumb900xr_710da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2018" y="4010873"/>
            <a:ext cx="2603869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трелка влево 2"/>
          <p:cNvSpPr/>
          <p:nvPr/>
        </p:nvSpPr>
        <p:spPr>
          <a:xfrm>
            <a:off x="5812143" y="4670522"/>
            <a:ext cx="576064" cy="344790"/>
          </a:xfrm>
          <a:prstGeom prst="lef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Блок-схема: альтернативный процесс 49"/>
          <p:cNvSpPr/>
          <p:nvPr/>
        </p:nvSpPr>
        <p:spPr>
          <a:xfrm>
            <a:off x="575490" y="4194769"/>
            <a:ext cx="1616050" cy="1152538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Информация по каждому работнику отправлена в УФНС</a:t>
            </a:r>
          </a:p>
        </p:txBody>
      </p:sp>
    </p:spTree>
    <p:extLst>
      <p:ext uri="{BB962C8B-B14F-4D97-AF65-F5344CB8AC3E}">
        <p14:creationId xmlns:p14="http://schemas.microsoft.com/office/powerpoint/2010/main" val="864367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Блок-схема: альтернативный процесс 48"/>
          <p:cNvSpPr/>
          <p:nvPr/>
        </p:nvSpPr>
        <p:spPr>
          <a:xfrm>
            <a:off x="2752403" y="4065555"/>
            <a:ext cx="3913635" cy="743977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Блок-схема: альтернативный процесс 47"/>
          <p:cNvSpPr/>
          <p:nvPr/>
        </p:nvSpPr>
        <p:spPr>
          <a:xfrm>
            <a:off x="6864953" y="4051784"/>
            <a:ext cx="1616050" cy="1152538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981325" y="4051784"/>
            <a:ext cx="1616050" cy="1149559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Рисунок 15" descr="герб.jpg"/>
          <p:cNvPicPr>
            <a:picLocks noChangeAspect="1" noChangeArrowheads="1"/>
          </p:cNvPicPr>
          <p:nvPr/>
        </p:nvPicPr>
        <p:blipFill>
          <a:blip r:embed="rId3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149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156" name="TextBox 1"/>
          <p:cNvSpPr txBox="1">
            <a:spLocks noChangeArrowheads="1"/>
          </p:cNvSpPr>
          <p:nvPr/>
        </p:nvSpPr>
        <p:spPr bwMode="auto">
          <a:xfrm>
            <a:off x="561485" y="953111"/>
            <a:ext cx="82089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Взаимодействие с Управлением Федеральной налоговой службы РФ по Ставропольскому краю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году</a:t>
            </a:r>
            <a:endParaRPr lang="ru-RU" alt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433" y="4294697"/>
            <a:ext cx="14680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Работодатели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217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39951" y="4212554"/>
            <a:ext cx="14680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Работники</a:t>
            </a:r>
            <a:r>
              <a:rPr lang="ru-RU" sz="2400" b="1" dirty="0" smtClean="0">
                <a:solidFill>
                  <a:srgbClr val="FF0000"/>
                </a:solidFill>
              </a:rPr>
              <a:t> 524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906391" y="4101646"/>
            <a:ext cx="36485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err="1" smtClean="0"/>
              <a:t>Доначисленная</a:t>
            </a:r>
            <a:r>
              <a:rPr lang="ru-RU" sz="1600" dirty="0" smtClean="0"/>
              <a:t> заработная плата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Более 8 млн. руб.</a:t>
            </a:r>
            <a:endParaRPr lang="ru-RU" sz="16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55" y="2020867"/>
            <a:ext cx="2567436" cy="1970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3853" y="2030513"/>
            <a:ext cx="2710298" cy="1964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562" y="1681859"/>
            <a:ext cx="2822471" cy="2150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Стрелка вправо 1"/>
          <p:cNvSpPr/>
          <p:nvPr/>
        </p:nvSpPr>
        <p:spPr>
          <a:xfrm rot="5400000">
            <a:off x="4464125" y="3738852"/>
            <a:ext cx="403681" cy="36004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лок-схема: альтернативный процесс 32"/>
          <p:cNvSpPr/>
          <p:nvPr/>
        </p:nvSpPr>
        <p:spPr>
          <a:xfrm>
            <a:off x="2752401" y="5043550"/>
            <a:ext cx="3913635" cy="1193761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2880139" y="5101821"/>
            <a:ext cx="36485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Взносы в фонды РФ</a:t>
            </a:r>
          </a:p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1 млн. 200 тыс. руб.</a:t>
            </a:r>
            <a:endParaRPr lang="ru-RU" sz="2000" b="1" dirty="0">
              <a:solidFill>
                <a:srgbClr val="00B050"/>
              </a:solidFill>
            </a:endParaRPr>
          </a:p>
          <a:p>
            <a:pPr algn="ctr"/>
            <a:r>
              <a:rPr lang="ru-RU" sz="1600" dirty="0" smtClean="0"/>
              <a:t>Налог 2-НДФЛ</a:t>
            </a:r>
          </a:p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763 тыс. руб.</a:t>
            </a:r>
            <a:endParaRPr lang="ru-RU" sz="2000" dirty="0">
              <a:solidFill>
                <a:srgbClr val="00B050"/>
              </a:solidFill>
            </a:endParaRPr>
          </a:p>
        </p:txBody>
      </p:sp>
      <p:sp>
        <p:nvSpPr>
          <p:cNvPr id="35" name="Стрелка вправо 34"/>
          <p:cNvSpPr/>
          <p:nvPr/>
        </p:nvSpPr>
        <p:spPr>
          <a:xfrm rot="5400000">
            <a:off x="4465129" y="4776336"/>
            <a:ext cx="401673" cy="36004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08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http://&amp;ocy;&amp;ncy;&amp;lcy;&amp;acy;&amp;jcy;&amp;ncy;&amp;icy;&amp;ncy;&amp;scy;&amp;pcy;&amp;iecy;&amp;kcy;&amp;tscy;&amp;icy;&amp;yacy;.&amp;rcy;&amp;fcy;/images/rostrud/inspector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latin typeface="Arial Narrow" pitchFamily="34" charset="0"/>
            </a:endParaRPr>
          </a:p>
        </p:txBody>
      </p:sp>
      <p:sp>
        <p:nvSpPr>
          <p:cNvPr id="9" name="AutoShape 4" descr="http://&amp;ocy;&amp;ncy;&amp;lcy;&amp;acy;&amp;jcy;&amp;ncy;&amp;icy;&amp;ncy;&amp;scy;&amp;pcy;&amp;iecy;&amp;kcy;&amp;tscy;&amp;icy;&amp;yacy;.&amp;rcy;&amp;fcy;/images/rostrud/inspector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latin typeface="Arial Narrow" pitchFamily="34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395536" y="981076"/>
            <a:ext cx="8640960" cy="4536156"/>
            <a:chOff x="395536" y="620688"/>
            <a:chExt cx="8640960" cy="5304785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395536" y="908720"/>
              <a:ext cx="8496944" cy="1008112"/>
            </a:xfrm>
            <a:prstGeom prst="roundRect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b="1" dirty="0" smtClean="0">
                  <a:latin typeface="Arial Narrow" pitchFamily="34" charset="0"/>
                  <a:cs typeface="Times New Roman" pitchFamily="18" charset="0"/>
                </a:rPr>
                <a:t>Работодатель имеет право проводить самостоятельную оценку соблюдения требований трудового законодательства и иных нормативных правовых актов, содержащих нормы трудового права (самоконтроль)</a:t>
              </a:r>
            </a:p>
            <a:p>
              <a:pPr algn="ctr"/>
              <a:endParaRPr lang="ru-RU" sz="1600" b="1" dirty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</a:endParaRPr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8172400" y="620688"/>
              <a:ext cx="864096" cy="432048"/>
            </a:xfrm>
            <a:prstGeom prst="round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>
                  <a:solidFill>
                    <a:schemeClr val="bg1"/>
                  </a:solidFill>
                  <a:latin typeface="Arial Narrow" pitchFamily="34" charset="0"/>
                </a:rPr>
                <a:t>НОВОЕ!</a:t>
              </a:r>
              <a:endParaRPr lang="ru-RU" sz="1400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467544" y="2996953"/>
              <a:ext cx="8424936" cy="64633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just"/>
              <a:r>
                <a:rPr lang="ru-RU" b="1" dirty="0" smtClean="0">
                  <a:latin typeface="Arial Narrow" pitchFamily="34" charset="0"/>
                </a:rPr>
                <a:t>Учет результатов самоконтроля федеральной инспекцией труда при подготовке планов проведения плановых проверок работодателей </a:t>
              </a:r>
              <a:endParaRPr lang="ru-RU" b="1" dirty="0"/>
            </a:p>
          </p:txBody>
        </p:sp>
        <p:sp>
          <p:nvSpPr>
            <p:cNvPr id="14" name="Стрелка вниз 13"/>
            <p:cNvSpPr/>
            <p:nvPr/>
          </p:nvSpPr>
          <p:spPr>
            <a:xfrm>
              <a:off x="3203848" y="1916832"/>
              <a:ext cx="3024336" cy="108012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467544" y="4725144"/>
              <a:ext cx="8424936" cy="120032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endParaRPr lang="ru-RU" dirty="0" smtClean="0"/>
            </a:p>
            <a:p>
              <a:pPr algn="ctr"/>
              <a:r>
                <a:rPr lang="ru-RU" b="1" dirty="0" smtClean="0">
                  <a:latin typeface="Arial Narrow" pitchFamily="34" charset="0"/>
                </a:rPr>
                <a:t>Порядок проведения самоконтроля устанавливается </a:t>
              </a:r>
            </a:p>
            <a:p>
              <a:pPr algn="ctr"/>
              <a:r>
                <a:rPr lang="ru-RU" b="1" dirty="0" smtClean="0">
                  <a:latin typeface="Arial Narrow" pitchFamily="34" charset="0"/>
                </a:rPr>
                <a:t>Федеральной службой по труду и занятости </a:t>
              </a:r>
            </a:p>
            <a:p>
              <a:pPr algn="just"/>
              <a:endParaRPr lang="ru-RU" b="1" dirty="0" smtClean="0">
                <a:latin typeface="Arial Narrow" pitchFamily="34" charset="0"/>
              </a:endParaRPr>
            </a:p>
          </p:txBody>
        </p:sp>
        <p:sp>
          <p:nvSpPr>
            <p:cNvPr id="17" name="Стрелка вниз 16"/>
            <p:cNvSpPr/>
            <p:nvPr/>
          </p:nvSpPr>
          <p:spPr>
            <a:xfrm rot="10800000">
              <a:off x="3275856" y="3645024"/>
              <a:ext cx="3024336" cy="108012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8" name="Рисунок 15" descr="герб.jpg"/>
          <p:cNvPicPr>
            <a:picLocks noChangeAspect="1" noChangeArrowheads="1"/>
          </p:cNvPicPr>
          <p:nvPr/>
        </p:nvPicPr>
        <p:blipFill>
          <a:blip r:embed="rId2" cstate="print"/>
          <a:srcRect b="18283"/>
          <a:stretch>
            <a:fillRect/>
          </a:stretch>
        </p:blipFill>
        <p:spPr bwMode="auto">
          <a:xfrm>
            <a:off x="0" y="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3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0" name="Группа 14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1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" name="TextBox 3"/>
          <p:cNvSpPr txBox="1"/>
          <p:nvPr/>
        </p:nvSpPr>
        <p:spPr>
          <a:xfrm>
            <a:off x="460375" y="5517232"/>
            <a:ext cx="84321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Методика проведения самоконтроля утверждена </a:t>
            </a:r>
          </a:p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Департаментом условий и охраны труда Минтруда России 25.12.2016 года</a:t>
            </a:r>
          </a:p>
          <a:p>
            <a:pPr algn="ctr"/>
            <a:r>
              <a:rPr lang="ru-RU" b="1" dirty="0" smtClean="0">
                <a:solidFill>
                  <a:srgbClr val="00B050"/>
                </a:solidFill>
              </a:rPr>
              <a:t> </a:t>
            </a:r>
            <a:r>
              <a:rPr lang="ru-RU" dirty="0" smtClean="0"/>
              <a:t>и одобрена </a:t>
            </a:r>
            <a:r>
              <a:rPr lang="ru-RU" b="1" dirty="0" smtClean="0">
                <a:solidFill>
                  <a:srgbClr val="00B050"/>
                </a:solidFill>
              </a:rPr>
              <a:t>ученым советом ВНИИ труда</a:t>
            </a:r>
          </a:p>
        </p:txBody>
      </p:sp>
    </p:spTree>
    <p:extLst>
      <p:ext uri="{BB962C8B-B14F-4D97-AF65-F5344CB8AC3E}">
        <p14:creationId xmlns:p14="http://schemas.microsoft.com/office/powerpoint/2010/main" val="324637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Рисунок 15" descr="герб.jpg"/>
          <p:cNvPicPr>
            <a:picLocks noChangeAspect="1" noChangeArrowheads="1"/>
          </p:cNvPicPr>
          <p:nvPr/>
        </p:nvPicPr>
        <p:blipFill>
          <a:blip r:embed="rId2" cstate="print"/>
          <a:srcRect b="18283"/>
          <a:stretch>
            <a:fillRect/>
          </a:stretch>
        </p:blipFill>
        <p:spPr bwMode="auto">
          <a:xfrm>
            <a:off x="0" y="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Прямоугольник 13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4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16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1032316804"/>
              </p:ext>
            </p:extLst>
          </p:nvPr>
        </p:nvGraphicFramePr>
        <p:xfrm>
          <a:off x="251520" y="892175"/>
          <a:ext cx="8712968" cy="54294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361552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Рисунок 15" descr="герб.jpg"/>
          <p:cNvPicPr>
            <a:picLocks noChangeAspect="1" noChangeArrowheads="1"/>
          </p:cNvPicPr>
          <p:nvPr/>
        </p:nvPicPr>
        <p:blipFill>
          <a:blip r:embed="rId3" cstate="print"/>
          <a:srcRect b="18283"/>
          <a:stretch>
            <a:fillRect/>
          </a:stretch>
        </p:blipFill>
        <p:spPr bwMode="auto">
          <a:xfrm>
            <a:off x="0" y="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Прямоугольник 13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4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16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20482" name="Objec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9536961"/>
              </p:ext>
            </p:extLst>
          </p:nvPr>
        </p:nvGraphicFramePr>
        <p:xfrm>
          <a:off x="107504" y="977900"/>
          <a:ext cx="8928992" cy="539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6" name="Слайд" r:id="rId8" imgW="4570530" imgH="3427618" progId="PowerPoint.Slide.12">
                  <p:embed/>
                </p:oleObj>
              </mc:Choice>
              <mc:Fallback>
                <p:oleObj name="Слайд" r:id="rId8" imgW="4570530" imgH="3427618" progId="PowerPoint.Slide.12">
                  <p:embed/>
                  <p:pic>
                    <p:nvPicPr>
                      <p:cNvPr id="0" name="Picture 22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977900"/>
                        <a:ext cx="8928992" cy="539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532440" y="61913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860032" y="1988840"/>
            <a:ext cx="3816424" cy="1152128"/>
          </a:xfrm>
          <a:prstGeom prst="roundRect">
            <a:avLst/>
          </a:prstGeom>
          <a:solidFill>
            <a:schemeClr val="accent2">
              <a:lumMod val="20000"/>
              <a:lumOff val="80000"/>
              <a:alpha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ТЕЛЕФОНЫ: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Приемная           -   8-8652- 37-07-24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Факс                     -   8-8652- 35-48-50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Горячая линия    -   8-8652- 37-13-96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58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>
            <a:grpSpLocks/>
          </p:cNvGrpSpPr>
          <p:nvPr/>
        </p:nvGrpSpPr>
        <p:grpSpPr bwMode="auto">
          <a:xfrm>
            <a:off x="0" y="6281737"/>
            <a:ext cx="9144000" cy="576263"/>
            <a:chOff x="0" y="6315076"/>
            <a:chExt cx="9144001" cy="575822"/>
          </a:xfrm>
        </p:grpSpPr>
        <p:pic>
          <p:nvPicPr>
            <p:cNvPr id="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Рисунок 11" descr="герб.jpg"/>
          <p:cNvPicPr>
            <a:picLocks noChangeAspect="1" noChangeArrowheads="1"/>
          </p:cNvPicPr>
          <p:nvPr/>
        </p:nvPicPr>
        <p:blipFill>
          <a:blip r:embed="rId6" cstate="print"/>
          <a:srcRect b="18283"/>
          <a:stretch>
            <a:fillRect/>
          </a:stretch>
        </p:blipFill>
        <p:spPr bwMode="auto">
          <a:xfrm>
            <a:off x="251520" y="260648"/>
            <a:ext cx="2709537" cy="922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3020339" y="26064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20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0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99592" y="118323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Концепция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«Открытая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инспекция труда»</a:t>
            </a:r>
            <a:endParaRPr lang="ru-RU" sz="2400" b="1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899592" y="1644899"/>
            <a:ext cx="7848872" cy="79208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Электронный сервис «</a:t>
            </a:r>
            <a:r>
              <a:rPr lang="ru-RU" sz="2800" b="1" dirty="0" err="1" smtClean="0">
                <a:solidFill>
                  <a:srgbClr val="0070C0"/>
                </a:solidFill>
              </a:rPr>
              <a:t>Онлайнинспекция.рф</a:t>
            </a:r>
            <a:r>
              <a:rPr lang="ru-RU" sz="2800" b="1" dirty="0" smtClean="0">
                <a:solidFill>
                  <a:srgbClr val="0070C0"/>
                </a:solidFill>
              </a:rPr>
              <a:t>»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602298" y="2631108"/>
            <a:ext cx="4362190" cy="346218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48000"/>
            <a:r>
              <a:rPr lang="ru-RU" sz="2400" b="1" dirty="0" smtClean="0">
                <a:solidFill>
                  <a:srgbClr val="00B050"/>
                </a:solidFill>
              </a:rPr>
              <a:t>обращение в электронном режиме;</a:t>
            </a:r>
          </a:p>
          <a:p>
            <a:pPr marL="648000"/>
            <a:endParaRPr lang="ru-RU" sz="1200" b="1" dirty="0" smtClean="0">
              <a:solidFill>
                <a:srgbClr val="00B050"/>
              </a:solidFill>
            </a:endParaRPr>
          </a:p>
          <a:p>
            <a:pPr marL="648000"/>
            <a:r>
              <a:rPr lang="ru-RU" sz="2400" b="1" dirty="0" smtClean="0">
                <a:solidFill>
                  <a:srgbClr val="00B050"/>
                </a:solidFill>
              </a:rPr>
              <a:t>оперативность решения проблем;</a:t>
            </a:r>
          </a:p>
          <a:p>
            <a:pPr marL="648000"/>
            <a:endParaRPr lang="ru-RU" sz="1200" b="1" dirty="0" smtClean="0">
              <a:solidFill>
                <a:srgbClr val="00B050"/>
              </a:solidFill>
            </a:endParaRPr>
          </a:p>
          <a:p>
            <a:pPr marL="648000"/>
            <a:r>
              <a:rPr lang="ru-RU" sz="2400" b="1" dirty="0">
                <a:solidFill>
                  <a:srgbClr val="00B050"/>
                </a:solidFill>
              </a:rPr>
              <a:t>о</a:t>
            </a:r>
            <a:r>
              <a:rPr lang="ru-RU" sz="2400" b="1" dirty="0" smtClean="0">
                <a:solidFill>
                  <a:srgbClr val="00B050"/>
                </a:solidFill>
              </a:rPr>
              <a:t>перативный доступ к полезной информации по вопросам трудового законодательства</a:t>
            </a:r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020" y="2852936"/>
            <a:ext cx="504056" cy="504056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020" y="3717032"/>
            <a:ext cx="504056" cy="504056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020" y="4653136"/>
            <a:ext cx="504056" cy="504056"/>
          </a:xfrm>
          <a:prstGeom prst="rect">
            <a:avLst/>
          </a:prstGeom>
        </p:spPr>
      </p:pic>
      <p:pic>
        <p:nvPicPr>
          <p:cNvPr id="3090" name="Picture 1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31108"/>
            <a:ext cx="4392487" cy="34621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2564904"/>
            <a:ext cx="7772400" cy="1221286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990099"/>
                </a:solidFill>
              </a:rPr>
              <a:t>Спасибо за внимание!</a:t>
            </a:r>
            <a:endParaRPr lang="ru-RU" sz="4400" dirty="0">
              <a:solidFill>
                <a:srgbClr val="990099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1694" y="4077072"/>
            <a:ext cx="8063710" cy="1793488"/>
          </a:xfrm>
        </p:spPr>
        <p:txBody>
          <a:bodyPr>
            <a:normAutofit/>
          </a:bodyPr>
          <a:lstStyle/>
          <a:p>
            <a:pPr algn="ctr"/>
            <a:endParaRPr lang="ru-RU" sz="2400" dirty="0"/>
          </a:p>
        </p:txBody>
      </p:sp>
      <p:grpSp>
        <p:nvGrpSpPr>
          <p:cNvPr id="4" name="Группа 3"/>
          <p:cNvGrpSpPr>
            <a:grpSpLocks/>
          </p:cNvGrpSpPr>
          <p:nvPr/>
        </p:nvGrpSpPr>
        <p:grpSpPr bwMode="auto">
          <a:xfrm>
            <a:off x="0" y="6281737"/>
            <a:ext cx="9144000" cy="576263"/>
            <a:chOff x="0" y="6315076"/>
            <a:chExt cx="9144001" cy="575822"/>
          </a:xfrm>
        </p:grpSpPr>
        <p:pic>
          <p:nvPicPr>
            <p:cNvPr id="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Рисунок 11" descr="герб.jpg"/>
          <p:cNvPicPr>
            <a:picLocks noChangeAspect="1" noChangeArrowheads="1"/>
          </p:cNvPicPr>
          <p:nvPr/>
        </p:nvPicPr>
        <p:blipFill>
          <a:blip r:embed="rId6" cstate="print"/>
          <a:srcRect b="18283"/>
          <a:stretch>
            <a:fillRect/>
          </a:stretch>
        </p:blipFill>
        <p:spPr bwMode="auto">
          <a:xfrm>
            <a:off x="251520" y="260648"/>
            <a:ext cx="2709537" cy="922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3020339" y="26064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20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0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542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Блок-схема: альтернативный процесс 48"/>
          <p:cNvSpPr/>
          <p:nvPr/>
        </p:nvSpPr>
        <p:spPr>
          <a:xfrm>
            <a:off x="308492" y="2564904"/>
            <a:ext cx="8630981" cy="792088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B050"/>
                </a:solidFill>
              </a:rPr>
              <a:t>«Правила отнесения деятельности юридических лиц и индивидуальных предпринимателей и (или) используемых ими производственных объектов к определенной категории риска или определенному классу (категории) опасности»</a:t>
            </a: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323528" y="1321096"/>
            <a:ext cx="8640960" cy="1171800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Постановление Правительства Российской Федерации </a:t>
            </a:r>
            <a:r>
              <a:rPr lang="ru-RU" b="1" dirty="0">
                <a:solidFill>
                  <a:srgbClr val="FF0000"/>
                </a:solidFill>
              </a:rPr>
              <a:t>от 17 августа 2016 г. № </a:t>
            </a:r>
            <a:r>
              <a:rPr lang="ru-RU" b="1" dirty="0" smtClean="0">
                <a:solidFill>
                  <a:srgbClr val="FF0000"/>
                </a:solidFill>
              </a:rPr>
              <a:t>806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dirty="0">
                <a:solidFill>
                  <a:srgbClr val="FF0000"/>
                </a:solidFill>
              </a:rPr>
              <a:t>О применении риск-ориентированного подхода при организации отдельных видов государственного контроля (надзора) и внесении изменений в некоторые акты правительства Российской Федерации»</a:t>
            </a:r>
          </a:p>
        </p:txBody>
      </p:sp>
      <p:pic>
        <p:nvPicPr>
          <p:cNvPr id="6146" name="Рисунок 15" descr="герб.jpg"/>
          <p:cNvPicPr>
            <a:picLocks noChangeAspect="1" noChangeArrowheads="1"/>
          </p:cNvPicPr>
          <p:nvPr/>
        </p:nvPicPr>
        <p:blipFill>
          <a:blip r:embed="rId3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149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156" name="TextBox 1"/>
          <p:cNvSpPr txBox="1">
            <a:spLocks noChangeArrowheads="1"/>
          </p:cNvSpPr>
          <p:nvPr/>
        </p:nvSpPr>
        <p:spPr bwMode="auto">
          <a:xfrm>
            <a:off x="619879" y="892175"/>
            <a:ext cx="82089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Снижение категории риска</a:t>
            </a:r>
          </a:p>
        </p:txBody>
      </p:sp>
      <p:sp>
        <p:nvSpPr>
          <p:cNvPr id="33" name="Блок-схема: альтернативный процесс 32"/>
          <p:cNvSpPr/>
          <p:nvPr/>
        </p:nvSpPr>
        <p:spPr>
          <a:xfrm>
            <a:off x="2292154" y="3429001"/>
            <a:ext cx="6629792" cy="1224135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>
                <a:solidFill>
                  <a:schemeClr val="tx1"/>
                </a:solidFill>
              </a:rPr>
              <a:t>17. Юридическое лицо или индивидуальный предприниматель, являющиеся заявителями, вправе подать в орган государственного контроля (надзора) заявление об изменении присвоенных ранее их деятельности и (или) используемым ими производственным объектам категории риска или класса опасности по соответствующему виду государственного контроля (надзора</a:t>
            </a:r>
            <a:r>
              <a:rPr lang="ru-RU" sz="1400" dirty="0" smtClean="0">
                <a:solidFill>
                  <a:schemeClr val="tx1"/>
                </a:solidFill>
              </a:rPr>
              <a:t>).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6" name="Блок-схема: альтернативный процесс 35"/>
          <p:cNvSpPr/>
          <p:nvPr/>
        </p:nvSpPr>
        <p:spPr>
          <a:xfrm>
            <a:off x="2309681" y="4705187"/>
            <a:ext cx="6629792" cy="1224135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>
                <a:solidFill>
                  <a:schemeClr val="tx1"/>
                </a:solidFill>
              </a:rPr>
              <a:t>19. К заявлению прилагаются документы о соответствии деятельности юридического лица или индивидуального предпринимателя и (или) используемых ими производственных объектов критериям отнесения объектов государственного контроля (надзора) к определенной категории риска или определенному классу опасности, на присвоение которых претендует заявитель.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544" y="3835023"/>
            <a:ext cx="1902112" cy="1636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459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8635353"/>
              </p:ext>
            </p:extLst>
          </p:nvPr>
        </p:nvGraphicFramePr>
        <p:xfrm>
          <a:off x="2881313" y="1685925"/>
          <a:ext cx="5402397" cy="37592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" name="Лист" r:id="rId3" imgW="7372485" imgH="4352835" progId="Excel.Sheet.8">
                  <p:embed/>
                </p:oleObj>
              </mc:Choice>
              <mc:Fallback>
                <p:oleObj name="Лист" r:id="rId3" imgW="7372485" imgH="4352835" progId="Excel.Sheet.8">
                  <p:embed/>
                  <p:pic>
                    <p:nvPicPr>
                      <p:cNvPr id="0" name="Picture 34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1313" y="1685925"/>
                        <a:ext cx="5402397" cy="375929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1913" y="955675"/>
            <a:ext cx="6696075" cy="6731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Периодичность проверок в соответствии с классом риска</a:t>
            </a:r>
          </a:p>
        </p:txBody>
      </p:sp>
      <p:pic>
        <p:nvPicPr>
          <p:cNvPr id="1028" name="Рисунок 15" descr="герб.jpg"/>
          <p:cNvPicPr>
            <a:picLocks noChangeAspect="1" noChangeArrowheads="1"/>
          </p:cNvPicPr>
          <p:nvPr/>
        </p:nvPicPr>
        <p:blipFill>
          <a:blip r:embed="rId5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Прямоугольник 15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30" name="Группа 16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18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31" name="Прямоугольник 3"/>
          <p:cNvSpPr>
            <a:spLocks noChangeArrowheads="1"/>
          </p:cNvSpPr>
          <p:nvPr/>
        </p:nvSpPr>
        <p:spPr bwMode="auto">
          <a:xfrm>
            <a:off x="3127375" y="2413000"/>
            <a:ext cx="18399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один раз в 2 года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32" name="Прямоугольник 4"/>
          <p:cNvSpPr>
            <a:spLocks noChangeArrowheads="1"/>
          </p:cNvSpPr>
          <p:nvPr/>
        </p:nvSpPr>
        <p:spPr bwMode="auto">
          <a:xfrm>
            <a:off x="3119438" y="3191669"/>
            <a:ext cx="1838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один раз в 3 года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33" name="Прямоугольник 5"/>
          <p:cNvSpPr>
            <a:spLocks noChangeArrowheads="1"/>
          </p:cNvSpPr>
          <p:nvPr/>
        </p:nvSpPr>
        <p:spPr bwMode="auto">
          <a:xfrm>
            <a:off x="3113088" y="3857625"/>
            <a:ext cx="17414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один раз в 5 лет</a:t>
            </a:r>
            <a:endParaRPr lang="ru-RU">
              <a:solidFill>
                <a:srgbClr val="002060"/>
              </a:solidFill>
            </a:endParaRPr>
          </a:p>
        </p:txBody>
      </p:sp>
      <p:sp>
        <p:nvSpPr>
          <p:cNvPr id="1034" name="Прямоугольник 24"/>
          <p:cNvSpPr>
            <a:spLocks noChangeArrowheads="1"/>
          </p:cNvSpPr>
          <p:nvPr/>
        </p:nvSpPr>
        <p:spPr bwMode="auto">
          <a:xfrm>
            <a:off x="3161667" y="4581128"/>
            <a:ext cx="17399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один раз в 6 лет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87824" y="5409084"/>
            <a:ext cx="54211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1 </a:t>
            </a:r>
            <a:r>
              <a:rPr lang="ru-RU" dirty="0">
                <a:solidFill>
                  <a:srgbClr val="FF0000"/>
                </a:solidFill>
              </a:rPr>
              <a:t>января </a:t>
            </a:r>
            <a:r>
              <a:rPr lang="ru-RU" dirty="0" smtClean="0">
                <a:solidFill>
                  <a:srgbClr val="FF0000"/>
                </a:solidFill>
              </a:rPr>
              <a:t>2019 года истек срок моратория 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на проверки  субъектов малого бизнеса – 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«надзорные каникулы»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1991896"/>
            <a:ext cx="252028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Параметры для расчета</a:t>
            </a:r>
          </a:p>
          <a:p>
            <a:pPr algn="ctr"/>
            <a:endParaRPr lang="ru-RU" sz="800" dirty="0" smtClean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Численность персонала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Вид экономической деятельности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Наличие смертельных НС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Наличие задолженности по заработной плате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Наличие факта привлечения к административной ответственности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936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5" descr="герб.jpg"/>
          <p:cNvPicPr>
            <a:picLocks noChangeAspect="1" noChangeArrowheads="1"/>
          </p:cNvPicPr>
          <p:nvPr/>
        </p:nvPicPr>
        <p:blipFill>
          <a:blip r:embed="rId3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125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" name="Скругленный 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4112819" y="3501008"/>
            <a:ext cx="4464496" cy="2304256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 настоящее время в работе Государственной инспекции труда используются  </a:t>
            </a:r>
            <a:r>
              <a:rPr lang="ru-RU" dirty="0" smtClean="0">
                <a:solidFill>
                  <a:srgbClr val="FF0000"/>
                </a:solidFill>
              </a:rPr>
              <a:t>133</a:t>
            </a:r>
            <a:r>
              <a:rPr lang="ru-RU" dirty="0" smtClean="0">
                <a:solidFill>
                  <a:schemeClr val="tx1"/>
                </a:solidFill>
              </a:rPr>
              <a:t>  проверочных листов , утвержденных приказом </a:t>
            </a:r>
            <a:r>
              <a:rPr lang="ru-RU" dirty="0" smtClean="0">
                <a:solidFill>
                  <a:srgbClr val="FF0000"/>
                </a:solidFill>
              </a:rPr>
              <a:t>№ 655</a:t>
            </a:r>
          </a:p>
          <a:p>
            <a:pPr algn="just"/>
            <a:endParaRPr lang="ru-RU" sz="1400" dirty="0" smtClean="0">
              <a:solidFill>
                <a:srgbClr val="FF0000"/>
              </a:solidFill>
            </a:endParaRP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В среднем в одной проверке используются   </a:t>
            </a:r>
            <a:r>
              <a:rPr lang="ru-RU" sz="2800" dirty="0" smtClean="0">
                <a:solidFill>
                  <a:srgbClr val="FF0000"/>
                </a:solidFill>
              </a:rPr>
              <a:t>45</a:t>
            </a:r>
            <a:r>
              <a:rPr lang="ru-RU" dirty="0" smtClean="0">
                <a:solidFill>
                  <a:srgbClr val="FF0000"/>
                </a:solidFill>
              </a:rPr>
              <a:t>   проверочных листов</a:t>
            </a:r>
          </a:p>
        </p:txBody>
      </p:sp>
      <p:sp>
        <p:nvSpPr>
          <p:cNvPr id="18" name="Скругленный 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323528" y="924004"/>
            <a:ext cx="8550696" cy="2448157"/>
          </a:xfrm>
          <a:prstGeom prst="roundRect">
            <a:avLst>
              <a:gd name="adj" fmla="val 21597"/>
            </a:avLst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B050"/>
                </a:solidFill>
              </a:rPr>
              <a:t>С </a:t>
            </a:r>
            <a:r>
              <a:rPr lang="ru-RU" sz="2000" b="1" dirty="0" smtClean="0">
                <a:solidFill>
                  <a:srgbClr val="FF0000"/>
                </a:solidFill>
              </a:rPr>
              <a:t>1 июля 2018 года </a:t>
            </a:r>
            <a:r>
              <a:rPr lang="ru-RU" sz="2000" b="1" dirty="0" smtClean="0">
                <a:solidFill>
                  <a:srgbClr val="00B050"/>
                </a:solidFill>
              </a:rPr>
              <a:t>согласно приказа Федеральной службы по труду и занятости от 10 ноября 2017 года </a:t>
            </a:r>
            <a:r>
              <a:rPr lang="ru-RU" sz="2000" b="1" dirty="0" smtClean="0">
                <a:solidFill>
                  <a:srgbClr val="FF0000"/>
                </a:solidFill>
              </a:rPr>
              <a:t>№ 655 </a:t>
            </a:r>
            <a:r>
              <a:rPr lang="ru-RU" sz="2000" b="1" dirty="0" smtClean="0">
                <a:solidFill>
                  <a:srgbClr val="00B050"/>
                </a:solidFill>
              </a:rPr>
              <a:t>«Об утверждении форм проверочных листов (списков контрольных вопросов) для осуществления федерального государственного надзора за соблюдением трудового законодательства и иных нормативных правовых актов, содержащих нормы трудового права» все </a:t>
            </a:r>
            <a:r>
              <a:rPr lang="ru-RU" sz="2000" b="1" dirty="0" smtClean="0">
                <a:solidFill>
                  <a:srgbClr val="FF0000"/>
                </a:solidFill>
              </a:rPr>
              <a:t>ПЛАНОВЫЕ</a:t>
            </a:r>
            <a:r>
              <a:rPr lang="ru-RU" sz="2000" b="1" dirty="0" smtClean="0">
                <a:solidFill>
                  <a:srgbClr val="00B050"/>
                </a:solidFill>
              </a:rPr>
              <a:t> проверки проводятся с использованием проверочных листов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556" y="3501008"/>
            <a:ext cx="2164308" cy="28140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094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Блок-схема: альтернативный процесс 48"/>
          <p:cNvSpPr/>
          <p:nvPr/>
        </p:nvSpPr>
        <p:spPr>
          <a:xfrm>
            <a:off x="296836" y="3068960"/>
            <a:ext cx="8630981" cy="3168352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Приказ </a:t>
            </a:r>
            <a:r>
              <a:rPr lang="ru-RU" b="1" dirty="0">
                <a:solidFill>
                  <a:srgbClr val="FF0000"/>
                </a:solidFill>
              </a:rPr>
              <a:t>Министерства труда и социальной защиты РФ от 16 января 2019 г. № 13н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smtClean="0">
                <a:solidFill>
                  <a:srgbClr val="FF0000"/>
                </a:solidFill>
              </a:rPr>
              <a:t>             «</a:t>
            </a:r>
            <a:r>
              <a:rPr lang="ru-RU" sz="1600" b="1" dirty="0">
                <a:solidFill>
                  <a:srgbClr val="FF0000"/>
                </a:solidFill>
              </a:rPr>
              <a:t>Об утверждении порядка оформления и содержания заданий на проведение мероприятий по контролю без взаимодействия с юридическими лицами, индивидуальными предпринимателями при осуществлении федерального государственного надзора за соблюдением трудового законодательства и иных нормативных правовых актов, содержащих нормы трудового права, в части специальной оценки условий труда и порядка оформления результатов мероприятий по контролю без взаимодействия с юридическими лицами, индивидуальными предпринимателями при осуществлении федерального государственного надзора за соблюдением трудового законодательства и иных нормативных правовых актов, содержащих нормы трудового права, в части специальной оценки условий труда</a:t>
            </a:r>
            <a:r>
              <a:rPr lang="ru-RU" sz="1600" b="1" dirty="0" smtClean="0">
                <a:solidFill>
                  <a:srgbClr val="FF0000"/>
                </a:solidFill>
              </a:rPr>
              <a:t>»</a:t>
            </a:r>
          </a:p>
          <a:p>
            <a:pPr algn="ctr"/>
            <a:r>
              <a:rPr lang="ru-RU" b="1" dirty="0" smtClean="0">
                <a:solidFill>
                  <a:srgbClr val="3979C7"/>
                </a:solidFill>
              </a:rPr>
              <a:t>Проведено 108 контрольных мероприятий, из них – 97 результативных</a:t>
            </a:r>
            <a:endParaRPr lang="ru-RU" b="1" dirty="0">
              <a:solidFill>
                <a:srgbClr val="3979C7"/>
              </a:solidFill>
            </a:endParaRPr>
          </a:p>
        </p:txBody>
      </p:sp>
      <p:pic>
        <p:nvPicPr>
          <p:cNvPr id="6146" name="Рисунок 15" descr="герб.jpg"/>
          <p:cNvPicPr>
            <a:picLocks noChangeAspect="1" noChangeArrowheads="1"/>
          </p:cNvPicPr>
          <p:nvPr/>
        </p:nvPicPr>
        <p:blipFill>
          <a:blip r:embed="rId3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149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" name="Блок-схема: альтернативный процесс 16"/>
          <p:cNvSpPr/>
          <p:nvPr/>
        </p:nvSpPr>
        <p:spPr>
          <a:xfrm>
            <a:off x="320034" y="1988840"/>
            <a:ext cx="8640960" cy="883768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Контроль без взаимодействия с юридическими лицами и индивидуальными предпринимателями</a:t>
            </a:r>
            <a:endParaRPr lang="ru-RU" sz="2000" b="1" dirty="0">
              <a:solidFill>
                <a:srgbClr val="00B050"/>
              </a:solidFill>
            </a:endParaRPr>
          </a:p>
        </p:txBody>
      </p:sp>
      <p:sp>
        <p:nvSpPr>
          <p:cNvPr id="18" name="Блок-схема: альтернативный процесс 17"/>
          <p:cNvSpPr/>
          <p:nvPr/>
        </p:nvSpPr>
        <p:spPr>
          <a:xfrm>
            <a:off x="1917628" y="955676"/>
            <a:ext cx="7004807" cy="905694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Новые формы и актуальные направления работы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Государственной инспекции труда в 2019 году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31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Рисунок 15" descr="герб.jpg"/>
          <p:cNvPicPr>
            <a:picLocks noChangeAspect="1" noChangeArrowheads="1"/>
          </p:cNvPicPr>
          <p:nvPr/>
        </p:nvPicPr>
        <p:blipFill>
          <a:blip r:embed="rId2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Прямоугольник 13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4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16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14" name="Содержимое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6266458"/>
              </p:ext>
            </p:extLst>
          </p:nvPr>
        </p:nvGraphicFramePr>
        <p:xfrm>
          <a:off x="487498" y="2387369"/>
          <a:ext cx="8229600" cy="4219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2127865" y="1196752"/>
            <a:ext cx="62041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Обращения граждан – это отражение социальной ситуации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</a:rPr>
              <a:t>в сфере соблюдения прав работников 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23" name="TextBox 1"/>
          <p:cNvSpPr txBox="1"/>
          <p:nvPr/>
        </p:nvSpPr>
        <p:spPr>
          <a:xfrm>
            <a:off x="1115616" y="1843083"/>
            <a:ext cx="7216384" cy="612990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dirty="0" smtClean="0">
                <a:solidFill>
                  <a:schemeClr val="tx2"/>
                </a:solidFill>
              </a:rPr>
              <a:t>В 2019 году  поступило </a:t>
            </a:r>
            <a:r>
              <a:rPr lang="ru-RU" sz="2000" b="1" dirty="0" smtClean="0">
                <a:solidFill>
                  <a:srgbClr val="FF0000"/>
                </a:solidFill>
              </a:rPr>
              <a:t>3277</a:t>
            </a:r>
            <a:r>
              <a:rPr lang="ru-RU" sz="2000" b="0" dirty="0" smtClean="0">
                <a:solidFill>
                  <a:schemeClr val="tx2"/>
                </a:solidFill>
              </a:rPr>
              <a:t> обращений граждан</a:t>
            </a:r>
          </a:p>
          <a:p>
            <a:pPr algn="ctr"/>
            <a:r>
              <a:rPr lang="ru-RU" sz="2000" dirty="0">
                <a:solidFill>
                  <a:schemeClr val="tx2"/>
                </a:solidFill>
              </a:rPr>
              <a:t>и</a:t>
            </a:r>
            <a:r>
              <a:rPr lang="ru-RU" sz="2000" dirty="0" smtClean="0">
                <a:solidFill>
                  <a:schemeClr val="tx2"/>
                </a:solidFill>
              </a:rPr>
              <a:t> более </a:t>
            </a:r>
            <a:r>
              <a:rPr lang="ru-RU" sz="2000" b="1" dirty="0" smtClean="0">
                <a:solidFill>
                  <a:srgbClr val="FF0000"/>
                </a:solidFill>
              </a:rPr>
              <a:t>270</a:t>
            </a:r>
            <a:r>
              <a:rPr lang="ru-RU" sz="2000" dirty="0" smtClean="0">
                <a:solidFill>
                  <a:schemeClr val="tx2"/>
                </a:solidFill>
              </a:rPr>
              <a:t> обращений из иных органов и организаций</a:t>
            </a:r>
            <a:r>
              <a:rPr lang="ru-RU" sz="2000" b="0" dirty="0" smtClean="0">
                <a:solidFill>
                  <a:schemeClr val="tx2"/>
                </a:solidFill>
              </a:rPr>
              <a:t> </a:t>
            </a:r>
          </a:p>
          <a:p>
            <a:pPr algn="ctr"/>
            <a:r>
              <a:rPr lang="ru-RU" sz="2000" dirty="0" smtClean="0">
                <a:solidFill>
                  <a:schemeClr val="tx2"/>
                </a:solidFill>
              </a:rPr>
              <a:t>Проведено  </a:t>
            </a:r>
            <a:r>
              <a:rPr lang="ru-RU" sz="2000" b="1" dirty="0" smtClean="0">
                <a:solidFill>
                  <a:srgbClr val="00B050"/>
                </a:solidFill>
              </a:rPr>
              <a:t>2936  </a:t>
            </a:r>
            <a:r>
              <a:rPr lang="ru-RU" sz="2000" dirty="0" smtClean="0">
                <a:solidFill>
                  <a:schemeClr val="tx2"/>
                </a:solidFill>
              </a:rPr>
              <a:t> внеплановых проверок</a:t>
            </a:r>
            <a:endParaRPr lang="ru-RU" sz="2000" b="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11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Рисунок 15" descr="герб.jpg"/>
          <p:cNvPicPr>
            <a:picLocks noChangeAspect="1" noChangeArrowheads="1"/>
          </p:cNvPicPr>
          <p:nvPr/>
        </p:nvPicPr>
        <p:blipFill>
          <a:blip r:embed="rId2" cstate="print"/>
          <a:srcRect b="18283"/>
          <a:stretch>
            <a:fillRect/>
          </a:stretch>
        </p:blipFill>
        <p:spPr bwMode="auto">
          <a:xfrm>
            <a:off x="0" y="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Прямоугольник 13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4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16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719315352"/>
              </p:ext>
            </p:extLst>
          </p:nvPr>
        </p:nvGraphicFramePr>
        <p:xfrm>
          <a:off x="120054" y="892175"/>
          <a:ext cx="8964488" cy="57771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289603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5" descr="герб.jpg"/>
          <p:cNvPicPr>
            <a:picLocks noChangeAspect="1" noChangeArrowheads="1"/>
          </p:cNvPicPr>
          <p:nvPr/>
        </p:nvPicPr>
        <p:blipFill>
          <a:blip r:embed="rId3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172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179" name="TextBox 1"/>
          <p:cNvSpPr txBox="1">
            <a:spLocks noChangeArrowheads="1"/>
          </p:cNvSpPr>
          <p:nvPr/>
        </p:nvSpPr>
        <p:spPr bwMode="auto">
          <a:xfrm>
            <a:off x="323528" y="867738"/>
            <a:ext cx="86409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Динамика выявления и погашения задолженности по заработной плате</a:t>
            </a:r>
            <a:endParaRPr lang="ru-RU" altLang="ru-RU" sz="2000" dirty="0">
              <a:solidFill>
                <a:srgbClr val="00B050"/>
              </a:solidFill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103549443"/>
              </p:ext>
            </p:extLst>
          </p:nvPr>
        </p:nvGraphicFramePr>
        <p:xfrm>
          <a:off x="107504" y="1466091"/>
          <a:ext cx="4124411" cy="4408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7504" y="1292863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FF0000"/>
                </a:solidFill>
              </a:rPr>
              <a:t>м</a:t>
            </a:r>
            <a:r>
              <a:rPr lang="ru-RU" sz="1400" b="1" dirty="0" smtClean="0">
                <a:solidFill>
                  <a:srgbClr val="FF0000"/>
                </a:solidFill>
              </a:rPr>
              <a:t>лн. руб.</a:t>
            </a:r>
            <a:endParaRPr lang="ru-RU" sz="1400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917857211"/>
              </p:ext>
            </p:extLst>
          </p:nvPr>
        </p:nvGraphicFramePr>
        <p:xfrm>
          <a:off x="4560168" y="1504529"/>
          <a:ext cx="4583832" cy="48933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4797050" y="1267848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чел.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49396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4614</TotalTime>
  <Words>1455</Words>
  <Application>Microsoft Office PowerPoint</Application>
  <PresentationFormat>Экран (4:3)</PresentationFormat>
  <Paragraphs>281</Paragraphs>
  <Slides>22</Slides>
  <Notes>10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Тема Office</vt:lpstr>
      <vt:lpstr>Лист</vt:lpstr>
      <vt:lpstr>Слайд</vt:lpstr>
      <vt:lpstr>Правоприменительная практика за 2019 год </vt:lpstr>
      <vt:lpstr>Презентация PowerPoint</vt:lpstr>
      <vt:lpstr>Презентация PowerPoint</vt:lpstr>
      <vt:lpstr>Периодичность проверок в соответствии с классом риска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развитии системы управления охраной труда</dc:title>
  <dc:creator>grevcov</dc:creator>
  <cp:lastModifiedBy>Юрий Портнов</cp:lastModifiedBy>
  <cp:revision>363</cp:revision>
  <cp:lastPrinted>2020-01-22T07:18:05Z</cp:lastPrinted>
  <dcterms:created xsi:type="dcterms:W3CDTF">2017-06-16T14:19:56Z</dcterms:created>
  <dcterms:modified xsi:type="dcterms:W3CDTF">2020-01-22T09:34:34Z</dcterms:modified>
</cp:coreProperties>
</file>