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36" r:id="rId2"/>
    <p:sldId id="317" r:id="rId3"/>
    <p:sldId id="341" r:id="rId4"/>
    <p:sldId id="342" r:id="rId5"/>
    <p:sldId id="345" r:id="rId6"/>
    <p:sldId id="331" r:id="rId7"/>
    <p:sldId id="332" r:id="rId8"/>
    <p:sldId id="333" r:id="rId9"/>
    <p:sldId id="346" r:id="rId10"/>
    <p:sldId id="347" r:id="rId11"/>
    <p:sldId id="348" r:id="rId12"/>
    <p:sldId id="349" r:id="rId13"/>
    <p:sldId id="343" r:id="rId14"/>
    <p:sldId id="344" r:id="rId15"/>
    <p:sldId id="316" r:id="rId16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79C7"/>
    <a:srgbClr val="BD4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713" autoAdjust="0"/>
  </p:normalViewPr>
  <p:slideViewPr>
    <p:cSldViewPr>
      <p:cViewPr>
        <p:scale>
          <a:sx n="100" d="100"/>
          <a:sy n="100" d="100"/>
        </p:scale>
        <p:origin x="-112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</a:t>
            </a:r>
            <a:r>
              <a:rPr lang="ru-RU" baseline="0" dirty="0" smtClean="0"/>
              <a:t> проведенных проверок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61563112705787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30389828127453E-3"/>
                  <c:y val="-2.4840745394486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879872851593173E-3"/>
                  <c:y val="0.228534857629277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1 кв. 2018</c:v>
                </c:pt>
                <c:pt idx="1">
                  <c:v>1 кв. 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</c:v>
                </c:pt>
                <c:pt idx="1">
                  <c:v>138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491169484382358E-2"/>
                  <c:y val="0.13898256011519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660779656254906E-2"/>
                  <c:y val="0.128901246184927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727923710955904E-3"/>
                  <c:y val="0.154012621445817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 кв. 2018</c:v>
                </c:pt>
                <c:pt idx="1">
                  <c:v>1 кв. 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656</c:v>
                </c:pt>
                <c:pt idx="1">
                  <c:v>618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118080"/>
        <c:axId val="9119616"/>
        <c:axId val="0"/>
      </c:bar3DChart>
      <c:catAx>
        <c:axId val="9118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119616"/>
        <c:crosses val="autoZero"/>
        <c:auto val="1"/>
        <c:lblAlgn val="ctr"/>
        <c:lblOffset val="100"/>
        <c:noMultiLvlLbl val="0"/>
      </c:catAx>
      <c:valAx>
        <c:axId val="91196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1180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632466456895069"/>
          <c:y val="0.92980115356365389"/>
          <c:w val="0.38735067086209884"/>
          <c:h val="6.492203355366868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040729598834876E-2"/>
          <c:y val="0.15033186577892174"/>
          <c:w val="0.37848664198009219"/>
          <c:h val="0.457618384282088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выцявленных нарушений  требований трудового законодательства за I квартал 2019 года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7.1659680145732207E-2"/>
                  <c:y val="5.91667165186774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8957099348924494E-2"/>
                  <c:y val="-7.0429994957825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5563761969514882E-2"/>
                  <c:y val="1.39619102151043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ч.1 ст. 5.27.1</c:v>
                </c:pt>
                <c:pt idx="1">
                  <c:v>ч.2 ст. 5.27.1</c:v>
                </c:pt>
                <c:pt idx="2">
                  <c:v>ч.3 ст. 5.27.1</c:v>
                </c:pt>
                <c:pt idx="3">
                  <c:v>ч.4 ст. 5.27.1</c:v>
                </c:pt>
                <c:pt idx="4">
                  <c:v>Другие вопросы 974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323</c:v>
                </c:pt>
                <c:pt idx="1">
                  <c:v>194</c:v>
                </c:pt>
                <c:pt idx="2">
                  <c:v>243</c:v>
                </c:pt>
                <c:pt idx="3">
                  <c:v>49</c:v>
                </c:pt>
                <c:pt idx="4">
                  <c:v>974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14890938043921"/>
          <c:y val="0.11157028701319363"/>
          <c:w val="0.56020942117542494"/>
          <c:h val="0.6358316644890604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dLbl>
              <c:idx val="3"/>
              <c:layout>
                <c:manualLayout>
                  <c:x val="1.4109543384068437E-2"/>
                  <c:y val="7.48021923034001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Нарушение нормативных требований</c:v>
                </c:pt>
                <c:pt idx="1">
                  <c:v>Нарушение порядка СОУТ</c:v>
                </c:pt>
                <c:pt idx="2">
                  <c:v>Непроведение обучения и медосмотров</c:v>
                </c:pt>
                <c:pt idx="3">
                  <c:v>Необеспечение СИЗ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</c:v>
                </c:pt>
                <c:pt idx="1">
                  <c:v>6</c:v>
                </c:pt>
                <c:pt idx="2">
                  <c:v>30</c:v>
                </c:pt>
                <c:pt idx="3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2481849596003643"/>
          <c:y val="0.77874582070885656"/>
          <c:w val="0.72310817316594456"/>
          <c:h val="0.21318035206369829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0.03306</cdr:x>
      <cdr:y>0.03077</cdr:y>
    </cdr:from>
    <cdr:to>
      <cdr:x>0.40616</cdr:x>
      <cdr:y>0.13846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8032" y="144016"/>
          <a:ext cx="3250808" cy="5040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</a:rPr>
            <a:t>Выявлено 1783 нарушения</a:t>
          </a:r>
          <a:endParaRPr lang="ru-RU" sz="20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0.00869</cdr:x>
      <cdr:y>0.69036</cdr:y>
    </cdr:from>
    <cdr:to>
      <cdr:x>0.35753</cdr:x>
      <cdr:y>0.85959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5730" y="3231231"/>
          <a:ext cx="3039424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rgbClr val="FF0000"/>
              </a:solidFill>
            </a:rPr>
            <a:t>Охрана труда – 809 - 45%</a:t>
          </a:r>
        </a:p>
        <a:p xmlns:a="http://schemas.openxmlformats.org/drawingml/2006/main">
          <a:r>
            <a:rPr lang="ru-RU" sz="1800" dirty="0" smtClean="0">
              <a:solidFill>
                <a:schemeClr val="accent1">
                  <a:lumMod val="75000"/>
                </a:schemeClr>
              </a:solidFill>
            </a:rPr>
            <a:t>Другие вопросы – 974 – 55%</a:t>
          </a:r>
          <a:endParaRPr lang="ru-RU" sz="1800" dirty="0">
            <a:solidFill>
              <a:schemeClr val="accent1">
                <a:lumMod val="75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0.04223</cdr:x>
      <cdr:y>0.76774</cdr:y>
    </cdr:from>
    <cdr:to>
      <cdr:x>0.26958</cdr:x>
      <cdr:y>0.99594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4166" y="3653107"/>
          <a:ext cx="1206995" cy="1085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50" dirty="0"/>
            <a:t>ч</a:t>
          </a:r>
          <a:r>
            <a:rPr lang="ru-RU" sz="1450" dirty="0" smtClean="0"/>
            <a:t>.1 ст. 5.27.1</a:t>
          </a:r>
        </a:p>
        <a:p xmlns:a="http://schemas.openxmlformats.org/drawingml/2006/main">
          <a:endParaRPr lang="ru-RU" sz="300" dirty="0" smtClean="0"/>
        </a:p>
        <a:p xmlns:a="http://schemas.openxmlformats.org/drawingml/2006/main">
          <a:r>
            <a:rPr lang="ru-RU" sz="1400" dirty="0" smtClean="0"/>
            <a:t>ч.2 ст. 5.27.1</a:t>
          </a:r>
        </a:p>
        <a:p xmlns:a="http://schemas.openxmlformats.org/drawingml/2006/main">
          <a:endParaRPr lang="ru-RU" sz="300" dirty="0" smtClean="0"/>
        </a:p>
        <a:p xmlns:a="http://schemas.openxmlformats.org/drawingml/2006/main">
          <a:r>
            <a:rPr lang="ru-RU" sz="1400" dirty="0" smtClean="0"/>
            <a:t>ч.3 ст. 5.27.1</a:t>
          </a:r>
        </a:p>
        <a:p xmlns:a="http://schemas.openxmlformats.org/drawingml/2006/main">
          <a:endParaRPr lang="ru-RU" sz="200" dirty="0" smtClean="0"/>
        </a:p>
        <a:p xmlns:a="http://schemas.openxmlformats.org/drawingml/2006/main">
          <a:r>
            <a:rPr lang="ru-RU" sz="1400" dirty="0" smtClean="0"/>
            <a:t>ч.4 ст. 5.27.1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ч.1 ст. 5.27.1</a:t>
          </a:r>
        </a:p>
        <a:p xmlns:a="http://schemas.openxmlformats.org/drawingml/2006/main">
          <a:endParaRPr lang="ru-RU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2" y="1"/>
            <a:ext cx="2972392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r">
              <a:defRPr sz="1200"/>
            </a:lvl1pPr>
          </a:lstStyle>
          <a:p>
            <a:pPr>
              <a:defRPr/>
            </a:pPr>
            <a:fld id="{F9DCD02C-184E-421A-A71D-1D6E1B860C54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0" tIns="46275" rIns="92550" bIns="4627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7" y="4787177"/>
            <a:ext cx="5487370" cy="3916489"/>
          </a:xfrm>
          <a:prstGeom prst="rect">
            <a:avLst/>
          </a:prstGeom>
        </p:spPr>
        <p:txBody>
          <a:bodyPr vert="horz" lIns="92550" tIns="46275" rIns="92550" bIns="4627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2" y="9447911"/>
            <a:ext cx="2972392" cy="499364"/>
          </a:xfrm>
          <a:prstGeom prst="rect">
            <a:avLst/>
          </a:prstGeom>
        </p:spPr>
        <p:txBody>
          <a:bodyPr vert="horz" wrap="square" lIns="92550" tIns="46275" rIns="92550" bIns="4627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DE1A6E-05B6-407F-860C-0A5E0E495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51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DE1A6E-05B6-407F-860C-0A5E0E49543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33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12E0-097E-4FE8-B75C-2A13B55C3409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5970-D556-4E07-90B7-DAD3E158A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0F3-8F48-42B7-8264-BD5CE54BB7B1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39D4-C8B5-4485-8722-D970132A2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4BE1-3CE3-48F2-B4CA-3911051D6A97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84DC5-DBE9-4898-8016-A360EC0CB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9035-410C-4C37-9B7C-B40A20822F81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7BC4-9A57-4EEE-A626-2B673621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9A3-9890-4A7A-9211-86BBA7051DCC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33817-E6A3-4D6D-8365-AB92EBAFF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4F25-469A-4E8E-A385-F6FF37935C44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66C4-DCBE-4F0A-A312-09B58246E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E3E5-3DA4-43FB-8AC2-7BA4D1F1CE8A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85A8-2669-4604-B78E-3DA480CA2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B243-58F9-4599-A078-2AAD00F785C6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A5521-EE29-4F7E-8A0F-4BD518842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8E8D-F34E-4922-96EA-F29BFBD724C7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A15E-D5A9-4DA5-A5FA-11E4B4CA1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E227-990D-47E5-8224-D13BD3183FD2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020D-6F25-4058-ADE5-7DF64A8DD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275F-22BC-4ED4-AAE3-125869786A63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347A-EE00-4F26-8F2E-0772CB908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D3038C-A9FD-4DAD-998C-7110E8856AE1}" type="datetimeFigureOut">
              <a:rPr lang="ru-RU"/>
              <a:pPr>
                <a:defRPr/>
              </a:pPr>
              <a:t>18.04.2019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3533C3-188B-4C3B-873D-C9966C73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Microsoft_Excel_97-2003_Worksheet1.xls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1.emf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Slide4.sldx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7.png"/><Relationship Id="rId5" Type="http://schemas.openxmlformats.org/officeDocument/2006/relationships/image" Target="../media/image2.png"/><Relationship Id="rId10" Type="http://schemas.openxmlformats.org/officeDocument/2006/relationships/image" Target="../media/image16.png"/><Relationship Id="rId4" Type="http://schemas.openxmlformats.org/officeDocument/2006/relationships/image" Target="../media/image1.jpe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23685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Правоприменительная практика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области охраны труда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1 квартале 2019 года</a:t>
            </a:r>
            <a: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в Ставропольском крае Людмила Викторовна Хохрякова</a:t>
            </a:r>
          </a:p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077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6174661" y="1844824"/>
            <a:ext cx="2736304" cy="410445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45802" y="1844824"/>
            <a:ext cx="2736304" cy="410445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20467" y="1083871"/>
            <a:ext cx="7151933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>
                <a:solidFill>
                  <a:srgbClr val="00B050"/>
                </a:solidFill>
              </a:rPr>
              <a:t> Локальные нормативные акты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827894"/>
            <a:ext cx="2736304" cy="410445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49127" y="4636206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Обеспечение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9127" y="212397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Политика работодателя в области охраны труда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9127" y="341206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 Цели работодателя в области охраны труда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353954" y="4640965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6. Контроль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353954" y="214090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Процедуры, направленные на достижение целей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53954" y="341682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5. Планирование мероприятий по реализации процедур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282813" y="4648377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9. Управление документами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64468" y="2136142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7. Планирование улучшений функционирования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2813" y="3424240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8. Реагирование на НС и профессиональные заболевания и т.п.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7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20467" y="1196752"/>
            <a:ext cx="693590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</a:t>
            </a:r>
            <a:r>
              <a:rPr lang="ru-RU" sz="2800" b="1" dirty="0" smtClean="0">
                <a:solidFill>
                  <a:srgbClr val="FF0000"/>
                </a:solidFill>
              </a:rPr>
              <a:t>Б </a:t>
            </a:r>
            <a:r>
              <a:rPr lang="ru-RU" sz="2800" b="1" dirty="0">
                <a:solidFill>
                  <a:srgbClr val="00B050"/>
                </a:solidFill>
              </a:rPr>
              <a:t>Базовые процедуры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927555"/>
            <a:ext cx="8784976" cy="381642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49127" y="2225080"/>
            <a:ext cx="8299338" cy="3240360"/>
            <a:chOff x="449127" y="1844824"/>
            <a:chExt cx="8299338" cy="3240360"/>
          </a:xfrm>
        </p:grpSpPr>
        <p:sp>
          <p:nvSpPr>
            <p:cNvPr id="6" name="Стрелка вниз 5"/>
            <p:cNvSpPr/>
            <p:nvPr/>
          </p:nvSpPr>
          <p:spPr>
            <a:xfrm rot="5400000">
              <a:off x="2396430" y="2606563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трелка вниз 31"/>
            <p:cNvSpPr/>
            <p:nvPr/>
          </p:nvSpPr>
          <p:spPr>
            <a:xfrm rot="16200000">
              <a:off x="2198164" y="4420016"/>
              <a:ext cx="408775" cy="375703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372200" y="1844824"/>
              <a:ext cx="237626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10. Оценка условий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724128" y="2448643"/>
              <a:ext cx="2883070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11. Управление профессиональными рисками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49127" y="2436472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11.2. Реестр оцененных рисков. Уровень риска от опасности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77342" y="2436472"/>
              <a:ext cx="1885660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11.1. Перечень (реестр) опасностей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49127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11.3. Уровни риска (низкий, средний высокий)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590403" y="4139817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11.4. План мероприятий по управлению рисками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704591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11.5. Оценка возможности устранения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04249" y="4149080"/>
              <a:ext cx="1944216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11.6. Принятые меры по исключению или снижению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Стрелка вниз 36"/>
            <p:cNvSpPr/>
            <p:nvPr/>
          </p:nvSpPr>
          <p:spPr>
            <a:xfrm rot="5400000">
              <a:off x="5112366" y="262962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>
              <a:off x="943966" y="3498662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трелка вниз 38"/>
            <p:cNvSpPr/>
            <p:nvPr/>
          </p:nvSpPr>
          <p:spPr>
            <a:xfrm rot="16200000">
              <a:off x="4321622" y="4447097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трелка вниз 39"/>
            <p:cNvSpPr/>
            <p:nvPr/>
          </p:nvSpPr>
          <p:spPr>
            <a:xfrm rot="16200000">
              <a:off x="6435811" y="4437832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3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42018" y="955675"/>
            <a:ext cx="738851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</a:t>
            </a:r>
            <a:r>
              <a:rPr lang="ru-RU" sz="2800" b="1" dirty="0" smtClean="0">
                <a:solidFill>
                  <a:srgbClr val="FF0000"/>
                </a:solidFill>
              </a:rPr>
              <a:t>В </a:t>
            </a:r>
            <a:r>
              <a:rPr lang="ru-RU" altLang="ru-RU" sz="2800" b="1" dirty="0">
                <a:solidFill>
                  <a:srgbClr val="00B050"/>
                </a:solidFill>
              </a:rPr>
              <a:t>Обеспечительные</a:t>
            </a: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00B050"/>
                </a:solidFill>
              </a:rPr>
              <a:t>процедуры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700809"/>
            <a:ext cx="8784976" cy="288032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65395" y="2009056"/>
            <a:ext cx="288307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14. Информирование работников об условиях труда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0394" y="1996885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12. Подготовка работников по охране труда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18609" y="1996885"/>
            <a:ext cx="188566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13. Наблюдение за состоянием здоровья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9127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15. Оптимальные режимы труда и отдыха работников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90403" y="3245078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16. Обеспечение работников СИЗ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04591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17. Обеспечение работников молоком и ЛПП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04249" y="3254341"/>
            <a:ext cx="1944216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18. Безопасное выполнение подрядных работ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693606" y="4478571"/>
            <a:ext cx="7770045" cy="1671134"/>
            <a:chOff x="693606" y="4478571"/>
            <a:chExt cx="7770045" cy="1671134"/>
          </a:xfrm>
        </p:grpSpPr>
        <p:sp>
          <p:nvSpPr>
            <p:cNvPr id="6" name="Стрелка вниз 5"/>
            <p:cNvSpPr/>
            <p:nvPr/>
          </p:nvSpPr>
          <p:spPr>
            <a:xfrm rot="10800000">
              <a:off x="1630143" y="448653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трелка вниз 36"/>
            <p:cNvSpPr/>
            <p:nvPr/>
          </p:nvSpPr>
          <p:spPr>
            <a:xfrm rot="10800000">
              <a:off x="4510618" y="4486539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 rot="10800000">
              <a:off x="7154868" y="4478571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693606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Цели работодателя в области охраны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529400" y="5157192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Планирование мероприятий по организации процедур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6234032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Контроль функционирования СУОТ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7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820150" cy="5183187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altLang="ru-RU" sz="1800" dirty="0" smtClean="0"/>
              <a:t>	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Изменения</a:t>
            </a:r>
            <a:r>
              <a:rPr lang="ru-RU" altLang="ru-RU" sz="1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законодательства РФ</a:t>
            </a:r>
          </a:p>
          <a:p>
            <a:pPr algn="ctr" eaLnBrk="1" hangingPunct="1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области охраны труда в 2018 году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1100" dirty="0" smtClean="0"/>
          </a:p>
          <a:p>
            <a:pPr eaLnBrk="1" hangingPunct="1">
              <a:lnSpc>
                <a:spcPts val="2000"/>
              </a:lnSpc>
              <a:buNone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	Возложение ответственности на генерального заказчика и основного подрядчика при НС.</a:t>
            </a:r>
          </a:p>
          <a:p>
            <a:pPr eaLnBrk="1" hangingPunct="1">
              <a:lnSpc>
                <a:spcPts val="2000"/>
              </a:lnSpc>
              <a:buNone/>
            </a:pPr>
            <a:endParaRPr lang="ru-RU" alt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ts val="2000"/>
              </a:lnSpc>
              <a:buAutoNum type="arabicPeriod" startAt="2"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alt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несчастном случае на производстве, ГИТ может одновременно с расследованием НС проводить комплексную внеплановую проверку деятельности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ts val="2000"/>
              </a:lnSpc>
              <a:buNone/>
            </a:pPr>
            <a:endParaRPr lang="ru-RU" alt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ts val="2000"/>
              </a:lnSpc>
              <a:buNone/>
            </a:pPr>
            <a:r>
              <a:rPr lang="ru-RU" alt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	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ежегодного плана 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проведения плановых проверок, независимо от истекшего срока со дня 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регистрации, если в предшествующем году произошел несчастный случай, связанный с производством, со смертельным исходом.</a:t>
            </a:r>
          </a:p>
          <a:p>
            <a:pPr eaLnBrk="1" hangingPunct="1">
              <a:lnSpc>
                <a:spcPts val="1400"/>
              </a:lnSpc>
              <a:buNone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smtClean="0"/>
              <a:t>	</a:t>
            </a:r>
          </a:p>
        </p:txBody>
      </p:sp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269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Box 1"/>
          <p:cNvSpPr txBox="1"/>
          <p:nvPr/>
        </p:nvSpPr>
        <p:spPr>
          <a:xfrm>
            <a:off x="8648602" y="61913"/>
            <a:ext cx="483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1380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179388" y="981076"/>
            <a:ext cx="8820150" cy="55435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1800" dirty="0" smtClean="0"/>
              <a:t>	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изменения</a:t>
            </a:r>
            <a:r>
              <a:rPr lang="ru-RU" altLang="ru-RU" sz="1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законодательства РФ 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2019 </a:t>
            </a:r>
            <a:r>
              <a:rPr lang="ru-RU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ts val="18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ru-RU" sz="2000" dirty="0"/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Трудовой кодекс </a:t>
            </a:r>
            <a:r>
              <a:rPr lang="ru-RU" sz="2000" b="1" dirty="0">
                <a:solidFill>
                  <a:srgbClr val="FF0000"/>
                </a:solidFill>
              </a:rPr>
              <a:t>РФ </a:t>
            </a:r>
            <a:r>
              <a:rPr lang="ru-RU" sz="2000" dirty="0"/>
              <a:t>будут внесены  изменения в части совершенствования механизмов предупреждения производственного травматизма и профессиональных заболеваний</a:t>
            </a:r>
            <a:r>
              <a:rPr lang="ru-RU" sz="2000" dirty="0" smtClean="0"/>
              <a:t>;</a:t>
            </a:r>
            <a:endParaRPr lang="ru-RU" sz="2000" dirty="0"/>
          </a:p>
          <a:p>
            <a:pPr lvl="0" algn="just">
              <a:lnSpc>
                <a:spcPts val="18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ru-RU" sz="2000" dirty="0"/>
              <a:t>в </a:t>
            </a:r>
            <a:r>
              <a:rPr lang="ru-RU" sz="2000" b="1" dirty="0">
                <a:solidFill>
                  <a:srgbClr val="FF0000"/>
                </a:solidFill>
              </a:rPr>
              <a:t>КоАП РФ </a:t>
            </a:r>
            <a:r>
              <a:rPr lang="ru-RU" sz="2000" dirty="0"/>
              <a:t>уточнят состав административных правонарушений и  ответственность за нарушения порядка проведения </a:t>
            </a:r>
            <a:r>
              <a:rPr lang="ru-RU" sz="2000" dirty="0" smtClean="0"/>
              <a:t>СОУТ;</a:t>
            </a:r>
            <a:endParaRPr lang="ru-RU" sz="2000" dirty="0"/>
          </a:p>
          <a:p>
            <a:pPr lvl="0" algn="just">
              <a:lnSpc>
                <a:spcPts val="18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ru-RU" sz="2000" dirty="0"/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Федеральный закон </a:t>
            </a:r>
            <a:r>
              <a:rPr lang="ru-RU" sz="2000" b="1" dirty="0">
                <a:solidFill>
                  <a:srgbClr val="FF0000"/>
                </a:solidFill>
              </a:rPr>
              <a:t>«О специальной оценки условий труда»</a:t>
            </a:r>
            <a:r>
              <a:rPr lang="ru-RU" sz="2000" dirty="0"/>
              <a:t> </a:t>
            </a:r>
            <a:r>
              <a:rPr lang="ru-RU" sz="2000" dirty="0" smtClean="0"/>
              <a:t>внесут изменения в </a:t>
            </a:r>
            <a:r>
              <a:rPr lang="ru-RU" sz="2000" dirty="0"/>
              <a:t>части повышения качества специальной оценки условий труда и усиления ответственности организаций, проводящих специальную оценку условий </a:t>
            </a:r>
            <a:r>
              <a:rPr lang="ru-RU" sz="2000" dirty="0" smtClean="0"/>
              <a:t>труда;</a:t>
            </a:r>
            <a:endParaRPr lang="ru-RU" sz="2000" dirty="0"/>
          </a:p>
          <a:p>
            <a:pPr algn="just">
              <a:lnSpc>
                <a:spcPts val="18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ru-RU" sz="2000" dirty="0"/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ст. ст. </a:t>
            </a:r>
            <a:r>
              <a:rPr lang="ru-RU" sz="2000" b="1" dirty="0">
                <a:solidFill>
                  <a:srgbClr val="FF0000"/>
                </a:solidFill>
              </a:rPr>
              <a:t>213, 330.3  </a:t>
            </a:r>
            <a:r>
              <a:rPr lang="ru-RU" sz="2000" b="1" dirty="0" smtClean="0">
                <a:solidFill>
                  <a:srgbClr val="FF0000"/>
                </a:solidFill>
              </a:rPr>
              <a:t>Трудового кодекса </a:t>
            </a:r>
            <a:r>
              <a:rPr lang="ru-RU" sz="2000" b="1" dirty="0">
                <a:solidFill>
                  <a:srgbClr val="FF0000"/>
                </a:solidFill>
              </a:rPr>
              <a:t>РФ </a:t>
            </a:r>
            <a:r>
              <a:rPr lang="ru-RU" sz="2000" dirty="0"/>
              <a:t>уточнят порядок прохождения работниками </a:t>
            </a:r>
            <a:r>
              <a:rPr lang="ru-RU" sz="2000" dirty="0" err="1"/>
              <a:t>предсменных</a:t>
            </a:r>
            <a:r>
              <a:rPr lang="ru-RU" sz="2000" dirty="0"/>
              <a:t> и </a:t>
            </a:r>
            <a:r>
              <a:rPr lang="ru-RU" sz="2000" dirty="0" err="1"/>
              <a:t>послесменных</a:t>
            </a:r>
            <a:r>
              <a:rPr lang="ru-RU" sz="2000" dirty="0"/>
              <a:t> медицинских осмотров.</a:t>
            </a:r>
            <a:r>
              <a:rPr lang="ru-RU" altLang="ru-RU" sz="2000" dirty="0" smtClean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32440" y="61913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03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765002976"/>
              </p:ext>
            </p:extLst>
          </p:nvPr>
        </p:nvGraphicFramePr>
        <p:xfrm>
          <a:off x="251520" y="892175"/>
          <a:ext cx="8712968" cy="542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801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652664013"/>
              </p:ext>
            </p:extLst>
          </p:nvPr>
        </p:nvGraphicFramePr>
        <p:xfrm>
          <a:off x="20408" y="1925961"/>
          <a:ext cx="871296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32440" y="61913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0600" y="892175"/>
            <a:ext cx="7323848" cy="9526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2160" b="1" i="0" u="none" strike="noStrike" kern="1200" baseline="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Анализ выявленных нарушений  требований трудового законодательства в области охраны труда</a:t>
            </a:r>
          </a:p>
          <a:p>
            <a:pPr algn="ctr">
              <a:defRPr sz="2160" b="1" i="0" u="none" strike="noStrike" kern="1200" baseline="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за 1 квартал 2019 года</a:t>
            </a:r>
            <a:endParaRPr lang="ru-RU" sz="2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99875260"/>
              </p:ext>
            </p:extLst>
          </p:nvPr>
        </p:nvGraphicFramePr>
        <p:xfrm>
          <a:off x="2987824" y="1582644"/>
          <a:ext cx="5202324" cy="4758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105038" y="2348880"/>
            <a:ext cx="1907704" cy="2520280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459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постановлений</a:t>
            </a:r>
            <a:r>
              <a:rPr lang="ru-RU" dirty="0" smtClean="0"/>
              <a:t> </a:t>
            </a:r>
            <a:r>
              <a:rPr lang="ru-RU" b="1" dirty="0" smtClean="0"/>
              <a:t>на сумму</a:t>
            </a:r>
          </a:p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12,23</a:t>
            </a:r>
          </a:p>
          <a:p>
            <a:pPr algn="ctr"/>
            <a:r>
              <a:rPr lang="ru-RU" b="1" dirty="0" smtClean="0"/>
              <a:t>млн. руб.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54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30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8532440" y="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4140" y="943286"/>
            <a:ext cx="6968330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Характерные нарушения в области охраны труда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0006" y="1671950"/>
            <a:ext cx="5608214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Отсутствие </a:t>
            </a:r>
            <a:r>
              <a:rPr lang="ru-RU" sz="2000" b="1" dirty="0">
                <a:solidFill>
                  <a:srgbClr val="00B050"/>
                </a:solidFill>
              </a:rPr>
              <a:t>системы управления охраной труда 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25728" y="2612877"/>
            <a:ext cx="4934729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</a:t>
            </a:r>
            <a:r>
              <a:rPr lang="ru-RU" b="1" dirty="0" smtClean="0">
                <a:solidFill>
                  <a:srgbClr val="00B050"/>
                </a:solidFill>
              </a:rPr>
              <a:t>арушения </a:t>
            </a:r>
            <a:r>
              <a:rPr lang="ru-RU" b="1" dirty="0">
                <a:solidFill>
                  <a:srgbClr val="00B050"/>
                </a:solidFill>
              </a:rPr>
              <a:t>порядка проведения обучения и инструктирования </a:t>
            </a:r>
            <a:r>
              <a:rPr lang="ru-RU" b="1" dirty="0" smtClean="0">
                <a:solidFill>
                  <a:srgbClr val="00B050"/>
                </a:solidFill>
              </a:rPr>
              <a:t>по </a:t>
            </a:r>
            <a:r>
              <a:rPr lang="ru-RU" b="1" dirty="0">
                <a:solidFill>
                  <a:srgbClr val="00B050"/>
                </a:solidFill>
              </a:rPr>
              <a:t>охране труда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301715" y="3758153"/>
            <a:ext cx="4536504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арушения </a:t>
            </a:r>
            <a:r>
              <a:rPr lang="ru-RU" sz="2000" b="1" dirty="0">
                <a:solidFill>
                  <a:srgbClr val="00B050"/>
                </a:solidFill>
              </a:rPr>
              <a:t>порядка проведения обязательных медицинских осмотров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9747" y="4689864"/>
            <a:ext cx="4800709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е </a:t>
            </a:r>
            <a:r>
              <a:rPr lang="ru-RU" sz="2000" b="1" dirty="0">
                <a:solidFill>
                  <a:srgbClr val="00B050"/>
                </a:solidFill>
              </a:rPr>
              <a:t>соблюдение установленного порядка </a:t>
            </a:r>
            <a:r>
              <a:rPr lang="ru-RU" sz="2000" b="1" dirty="0" smtClean="0">
                <a:solidFill>
                  <a:srgbClr val="00B050"/>
                </a:solidFill>
              </a:rPr>
              <a:t>проведения СОУТ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318686" y="5661248"/>
            <a:ext cx="4519533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Нарушение </a:t>
            </a:r>
            <a:r>
              <a:rPr lang="ru-RU" sz="2000" b="1" dirty="0">
                <a:solidFill>
                  <a:srgbClr val="00B050"/>
                </a:solidFill>
              </a:rPr>
              <a:t>порядка расследования, оформления и </a:t>
            </a:r>
            <a:r>
              <a:rPr lang="ru-RU" sz="2000" b="1" dirty="0" smtClean="0">
                <a:solidFill>
                  <a:srgbClr val="00B050"/>
                </a:solidFill>
              </a:rPr>
              <a:t>учета НС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onlineclassking.com/images/icon/classroom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678" y="2204864"/>
            <a:ext cx="1464097" cy="14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6d442c06d7e9c83f6ebc9b72d94d5228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012" y="3351183"/>
            <a:ext cx="1369099" cy="128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8a6a8229defadefd9e95a388b255c164&amp;n=13&amp;exp=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488" y="1514604"/>
            <a:ext cx="978290" cy="9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age.flaticon.com/icons/png/512/130/13017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98" y="5350681"/>
            <a:ext cx="1197198" cy="119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0-tub-ru.yandex.net/i?id=cacaa7acfc275a78af49a3b0c6e8626b-l&amp;n=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383" y="4348530"/>
            <a:ext cx="1416072" cy="125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2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7"/>
          <p:cNvSpPr txBox="1">
            <a:spLocks noChangeArrowheads="1"/>
          </p:cNvSpPr>
          <p:nvPr/>
        </p:nvSpPr>
        <p:spPr bwMode="auto">
          <a:xfrm>
            <a:off x="3851275" y="836613"/>
            <a:ext cx="3241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рямоугольник 36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97" name="Группа 37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3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TextBox 17"/>
          <p:cNvSpPr txBox="1">
            <a:spLocks noChangeArrowheads="1"/>
          </p:cNvSpPr>
          <p:nvPr/>
        </p:nvSpPr>
        <p:spPr bwMode="auto">
          <a:xfrm>
            <a:off x="-104775" y="1298575"/>
            <a:ext cx="4870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dirty="0">
                <a:solidFill>
                  <a:schemeClr val="tx2"/>
                </a:solidFill>
              </a:rPr>
              <a:t>Показатель потенциального риска, Р</a:t>
            </a:r>
            <a:endParaRPr lang="ru-RU" altLang="ru-RU" dirty="0"/>
          </a:p>
        </p:txBody>
      </p:sp>
      <p:cxnSp>
        <p:nvCxnSpPr>
          <p:cNvPr id="61" name="Прямая со стрелкой 60">
            <a:extLst>
              <a:ext uri="{FF2B5EF4-FFF2-40B4-BE49-F238E27FC236}"/>
            </a:extLst>
          </p:cNvPr>
          <p:cNvCxnSpPr>
            <a:cxnSpLocks/>
            <a:stCxn id="63" idx="2"/>
            <a:endCxn id="8203" idx="0"/>
          </p:cNvCxnSpPr>
          <p:nvPr/>
        </p:nvCxnSpPr>
        <p:spPr>
          <a:xfrm flipH="1">
            <a:off x="2044700" y="2359025"/>
            <a:ext cx="6350" cy="143668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00" name="Группа 28"/>
          <p:cNvGrpSpPr>
            <a:grpSpLocks/>
          </p:cNvGrpSpPr>
          <p:nvPr/>
        </p:nvGrpSpPr>
        <p:grpSpPr bwMode="auto">
          <a:xfrm>
            <a:off x="1077913" y="1711325"/>
            <a:ext cx="1944687" cy="647700"/>
            <a:chOff x="3491880" y="2132856"/>
            <a:chExt cx="1440160" cy="479446"/>
          </a:xfrm>
        </p:grpSpPr>
        <p:sp>
          <p:nvSpPr>
            <p:cNvPr id="63" name="Прямоугольник 6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91880" y="2132856"/>
              <a:ext cx="1440160" cy="4794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20" name="Прямоугольник 18"/>
            <p:cNvSpPr>
              <a:spLocks noChangeArrowheads="1"/>
            </p:cNvSpPr>
            <p:nvPr/>
          </p:nvSpPr>
          <p:spPr bwMode="auto">
            <a:xfrm>
              <a:off x="3491880" y="2204864"/>
              <a:ext cx="1440160" cy="307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ru-RU" sz="2400" b="1">
                  <a:solidFill>
                    <a:schemeClr val="tx2"/>
                  </a:solidFill>
                </a:rPr>
                <a:t>P = T + Ky</a:t>
              </a:r>
              <a:endParaRPr lang="ru-RU" altLang="ru-RU" sz="2400"/>
            </a:p>
          </p:txBody>
        </p:sp>
      </p:grpSp>
      <p:grpSp>
        <p:nvGrpSpPr>
          <p:cNvPr id="8201" name="Группа 29"/>
          <p:cNvGrpSpPr>
            <a:grpSpLocks/>
          </p:cNvGrpSpPr>
          <p:nvPr/>
        </p:nvGrpSpPr>
        <p:grpSpPr bwMode="auto">
          <a:xfrm>
            <a:off x="1076325" y="4184650"/>
            <a:ext cx="1990725" cy="649288"/>
            <a:chOff x="683568" y="3068960"/>
            <a:chExt cx="1440160" cy="479446"/>
          </a:xfrm>
        </p:grpSpPr>
        <p:sp>
          <p:nvSpPr>
            <p:cNvPr id="66" name="Прямоугольник 6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83568" y="3068960"/>
              <a:ext cx="1440160" cy="4794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18" name="TextBox 23"/>
            <p:cNvSpPr txBox="1">
              <a:spLocks noChangeArrowheads="1"/>
            </p:cNvSpPr>
            <p:nvPr/>
          </p:nvSpPr>
          <p:spPr bwMode="auto">
            <a:xfrm>
              <a:off x="683568" y="3140968"/>
              <a:ext cx="1440160" cy="307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ru-RU" sz="2400" b="1">
                  <a:solidFill>
                    <a:schemeClr val="tx2"/>
                  </a:solidFill>
                </a:rPr>
                <a:t>T = </a:t>
              </a:r>
              <a:r>
                <a:rPr lang="ru-RU" altLang="ru-RU" sz="2400" b="1">
                  <a:solidFill>
                    <a:schemeClr val="tx2"/>
                  </a:solidFill>
                </a:rPr>
                <a:t>ПВ</a:t>
              </a:r>
              <a:r>
                <a:rPr lang="en-US" altLang="ru-RU" sz="2400" b="1">
                  <a:solidFill>
                    <a:schemeClr val="tx2"/>
                  </a:solidFill>
                </a:rPr>
                <a:t> </a:t>
              </a:r>
              <a:r>
                <a:rPr lang="ru-RU" altLang="ru-RU" sz="2400" b="1">
                  <a:solidFill>
                    <a:schemeClr val="tx2"/>
                  </a:solidFill>
                </a:rPr>
                <a:t>х</a:t>
              </a:r>
              <a:r>
                <a:rPr lang="en-US" altLang="ru-RU" sz="2400" b="1">
                  <a:solidFill>
                    <a:schemeClr val="tx2"/>
                  </a:solidFill>
                </a:rPr>
                <a:t> </a:t>
              </a:r>
              <a:r>
                <a:rPr lang="ru-RU" altLang="ru-RU" sz="2400" b="1">
                  <a:solidFill>
                    <a:schemeClr val="tx2"/>
                  </a:solidFill>
                </a:rPr>
                <a:t>М</a:t>
              </a:r>
            </a:p>
          </p:txBody>
        </p:sp>
      </p:grpSp>
      <p:sp>
        <p:nvSpPr>
          <p:cNvPr id="8202" name="TextBox 24"/>
          <p:cNvSpPr txBox="1">
            <a:spLocks noChangeArrowheads="1"/>
          </p:cNvSpPr>
          <p:nvPr/>
        </p:nvSpPr>
        <p:spPr bwMode="auto">
          <a:xfrm>
            <a:off x="1022350" y="4972050"/>
            <a:ext cx="183038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ПВ</a:t>
            </a:r>
            <a:r>
              <a:rPr lang="en-US" altLang="ru-RU" sz="1400" dirty="0">
                <a:solidFill>
                  <a:schemeClr val="tx2"/>
                </a:solidFill>
              </a:rPr>
              <a:t> –</a:t>
            </a:r>
            <a:r>
              <a:rPr lang="ru-RU" altLang="ru-RU" sz="1400" dirty="0">
                <a:solidFill>
                  <a:schemeClr val="tx2"/>
                </a:solidFill>
              </a:rPr>
              <a:t> показатель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         потенциального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         вреда (ОКВЭД)</a:t>
            </a:r>
            <a:endParaRPr lang="ru-RU" altLang="ru-RU" sz="1400" dirty="0"/>
          </a:p>
        </p:txBody>
      </p:sp>
      <p:sp>
        <p:nvSpPr>
          <p:cNvPr id="8203" name="TextBox 19"/>
          <p:cNvSpPr txBox="1">
            <a:spLocks noChangeArrowheads="1"/>
          </p:cNvSpPr>
          <p:nvPr/>
        </p:nvSpPr>
        <p:spPr bwMode="auto">
          <a:xfrm>
            <a:off x="1022350" y="3795713"/>
            <a:ext cx="2044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>
                <a:solidFill>
                  <a:schemeClr val="tx2"/>
                </a:solidFill>
              </a:rPr>
              <a:t>T –</a:t>
            </a:r>
            <a:r>
              <a:rPr lang="ru-RU" altLang="ru-RU" sz="1400">
                <a:solidFill>
                  <a:schemeClr val="tx2"/>
                </a:solidFill>
              </a:rPr>
              <a:t> тяжесть последствий</a:t>
            </a:r>
            <a:endParaRPr lang="ru-RU" altLang="ru-RU" sz="1400"/>
          </a:p>
        </p:txBody>
      </p:sp>
      <p:sp>
        <p:nvSpPr>
          <p:cNvPr id="8204" name="TextBox 25"/>
          <p:cNvSpPr txBox="1">
            <a:spLocks noChangeArrowheads="1"/>
          </p:cNvSpPr>
          <p:nvPr/>
        </p:nvSpPr>
        <p:spPr bwMode="auto">
          <a:xfrm>
            <a:off x="1022349" y="5608638"/>
            <a:ext cx="2828925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М</a:t>
            </a:r>
            <a:r>
              <a:rPr lang="en-US" altLang="ru-RU" sz="1400" dirty="0">
                <a:solidFill>
                  <a:schemeClr val="tx2"/>
                </a:solidFill>
              </a:rPr>
              <a:t> –</a:t>
            </a:r>
            <a:r>
              <a:rPr lang="ru-RU" altLang="ru-RU" sz="1400" dirty="0">
                <a:solidFill>
                  <a:schemeClr val="tx2"/>
                </a:solidFill>
              </a:rPr>
              <a:t> показатель </a:t>
            </a:r>
            <a:r>
              <a:rPr lang="ru-RU" altLang="ru-RU" sz="1400" dirty="0" smtClean="0">
                <a:solidFill>
                  <a:schemeClr val="tx2"/>
                </a:solidFill>
              </a:rPr>
              <a:t>масштаба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       (</a:t>
            </a:r>
            <a:r>
              <a:rPr lang="ru-RU" altLang="ru-RU" sz="1400" dirty="0" smtClean="0">
                <a:solidFill>
                  <a:schemeClr val="tx2"/>
                </a:solidFill>
              </a:rPr>
              <a:t>численность </a:t>
            </a:r>
            <a:r>
              <a:rPr lang="ru-RU" altLang="ru-RU" sz="1400" dirty="0">
                <a:solidFill>
                  <a:schemeClr val="tx2"/>
                </a:solidFill>
              </a:rPr>
              <a:t>работников)</a:t>
            </a:r>
            <a:endParaRPr lang="ru-RU" altLang="ru-RU" sz="1400" dirty="0"/>
          </a:p>
        </p:txBody>
      </p:sp>
      <p:sp>
        <p:nvSpPr>
          <p:cNvPr id="8205" name="TextBox 20"/>
          <p:cNvSpPr txBox="1">
            <a:spLocks noChangeArrowheads="1"/>
          </p:cNvSpPr>
          <p:nvPr/>
        </p:nvSpPr>
        <p:spPr bwMode="auto">
          <a:xfrm>
            <a:off x="5743575" y="1931988"/>
            <a:ext cx="265112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en-US" altLang="ru-RU" sz="1400">
                <a:solidFill>
                  <a:schemeClr val="tx2"/>
                </a:solidFill>
              </a:rPr>
              <a:t>Ky – </a:t>
            </a:r>
            <a:r>
              <a:rPr lang="ru-RU" altLang="ru-RU" sz="1400">
                <a:solidFill>
                  <a:schemeClr val="tx2"/>
                </a:solidFill>
              </a:rPr>
              <a:t>коэффициент устойчивости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добросовестного поведения</a:t>
            </a:r>
            <a:endParaRPr lang="ru-RU" altLang="ru-RU" sz="1400"/>
          </a:p>
        </p:txBody>
      </p:sp>
      <p:grpSp>
        <p:nvGrpSpPr>
          <p:cNvPr id="8206" name="Группа 31"/>
          <p:cNvGrpSpPr>
            <a:grpSpLocks/>
          </p:cNvGrpSpPr>
          <p:nvPr/>
        </p:nvGrpSpPr>
        <p:grpSpPr bwMode="auto">
          <a:xfrm>
            <a:off x="5607050" y="2386013"/>
            <a:ext cx="2735263" cy="647700"/>
            <a:chOff x="3419872" y="3356992"/>
            <a:chExt cx="2736304" cy="648072"/>
          </a:xfrm>
        </p:grpSpPr>
        <p:sp>
          <p:nvSpPr>
            <p:cNvPr id="73" name="Прямоугольник 7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19872" y="3356992"/>
              <a:ext cx="2736304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16" name="TextBox 30"/>
            <p:cNvSpPr txBox="1">
              <a:spLocks noChangeArrowheads="1"/>
            </p:cNvSpPr>
            <p:nvPr/>
          </p:nvSpPr>
          <p:spPr bwMode="auto">
            <a:xfrm>
              <a:off x="3956374" y="3501008"/>
              <a:ext cx="1671543" cy="461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altLang="ru-RU" sz="2400" b="1">
                  <a:solidFill>
                    <a:schemeClr val="tx2"/>
                  </a:solidFill>
                </a:rPr>
                <a:t>Ку = Кт + Кз</a:t>
              </a:r>
            </a:p>
          </p:txBody>
        </p:sp>
      </p:grpSp>
      <p:sp>
        <p:nvSpPr>
          <p:cNvPr id="8207" name="TextBox 32"/>
          <p:cNvSpPr txBox="1">
            <a:spLocks noChangeArrowheads="1"/>
          </p:cNvSpPr>
          <p:nvPr/>
        </p:nvSpPr>
        <p:spPr bwMode="auto">
          <a:xfrm>
            <a:off x="6227763" y="4652963"/>
            <a:ext cx="1585912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Кт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коэффициент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травматизма</a:t>
            </a:r>
            <a:endParaRPr lang="ru-RU" altLang="ru-RU" sz="1400"/>
          </a:p>
        </p:txBody>
      </p:sp>
      <p:sp>
        <p:nvSpPr>
          <p:cNvPr id="8208" name="TextBox 33"/>
          <p:cNvSpPr txBox="1">
            <a:spLocks noChangeArrowheads="1"/>
          </p:cNvSpPr>
          <p:nvPr/>
        </p:nvSpPr>
        <p:spPr bwMode="auto">
          <a:xfrm>
            <a:off x="6084888" y="3141663"/>
            <a:ext cx="285995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 dirty="0" err="1">
                <a:solidFill>
                  <a:schemeClr val="tx2"/>
                </a:solidFill>
              </a:rPr>
              <a:t>Кз</a:t>
            </a:r>
            <a:r>
              <a:rPr lang="en-US" altLang="ru-RU" sz="1400" dirty="0">
                <a:solidFill>
                  <a:schemeClr val="tx2"/>
                </a:solidFill>
              </a:rPr>
              <a:t> –</a:t>
            </a:r>
            <a:r>
              <a:rPr lang="ru-RU" altLang="ru-RU" sz="1400" dirty="0">
                <a:solidFill>
                  <a:schemeClr val="tx2"/>
                </a:solidFill>
              </a:rPr>
              <a:t> </a:t>
            </a:r>
            <a:r>
              <a:rPr lang="ru-RU" altLang="ru-RU" sz="1400" dirty="0" smtClean="0">
                <a:solidFill>
                  <a:schemeClr val="tx2"/>
                </a:solidFill>
              </a:rPr>
              <a:t>коэффициент задолженности</a:t>
            </a:r>
            <a:endParaRPr lang="ru-RU" altLang="ru-RU" sz="1400" dirty="0">
              <a:solidFill>
                <a:schemeClr val="tx2"/>
              </a:solidFill>
            </a:endParaRP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         по заработной </a:t>
            </a:r>
            <a:r>
              <a:rPr lang="ru-RU" altLang="ru-RU" sz="1400" dirty="0" smtClean="0">
                <a:solidFill>
                  <a:schemeClr val="tx2"/>
                </a:solidFill>
              </a:rPr>
              <a:t>плате (2018)</a:t>
            </a:r>
            <a:endParaRPr lang="ru-RU" altLang="ru-RU" sz="1400" dirty="0"/>
          </a:p>
        </p:txBody>
      </p:sp>
      <p:cxnSp>
        <p:nvCxnSpPr>
          <p:cNvPr id="78" name="Прямая со стрелкой 77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019925" y="3716338"/>
            <a:ext cx="0" cy="858837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10" name="Группа 55"/>
          <p:cNvGrpSpPr>
            <a:grpSpLocks/>
          </p:cNvGrpSpPr>
          <p:nvPr/>
        </p:nvGrpSpPr>
        <p:grpSpPr bwMode="auto">
          <a:xfrm>
            <a:off x="5940425" y="5013325"/>
            <a:ext cx="1944688" cy="649288"/>
            <a:chOff x="4067944" y="4581128"/>
            <a:chExt cx="1944216" cy="648072"/>
          </a:xfrm>
        </p:grpSpPr>
        <p:sp>
          <p:nvSpPr>
            <p:cNvPr id="8213" name="TextBox 49"/>
            <p:cNvSpPr txBox="1">
              <a:spLocks noChangeArrowheads="1"/>
            </p:cNvSpPr>
            <p:nvPr/>
          </p:nvSpPr>
          <p:spPr bwMode="auto">
            <a:xfrm>
              <a:off x="4437716" y="4671544"/>
              <a:ext cx="1170999" cy="460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2400" b="1">
                  <a:solidFill>
                    <a:schemeClr val="tx2"/>
                  </a:solidFill>
                </a:rPr>
                <a:t>Кт = Ктт</a:t>
              </a:r>
            </a:p>
          </p:txBody>
        </p:sp>
        <p:sp>
          <p:nvSpPr>
            <p:cNvPr id="81" name="Прямоугольник 8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067944" y="4581128"/>
              <a:ext cx="1944216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11" name="TextBox 57"/>
          <p:cNvSpPr txBox="1">
            <a:spLocks noChangeArrowheads="1"/>
          </p:cNvSpPr>
          <p:nvPr/>
        </p:nvSpPr>
        <p:spPr bwMode="auto">
          <a:xfrm>
            <a:off x="5580063" y="5732463"/>
            <a:ext cx="295275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 dirty="0" err="1">
                <a:solidFill>
                  <a:schemeClr val="tx2"/>
                </a:solidFill>
              </a:rPr>
              <a:t>Ктт</a:t>
            </a:r>
            <a:r>
              <a:rPr lang="en-US" altLang="ru-RU" sz="1400" dirty="0">
                <a:solidFill>
                  <a:schemeClr val="tx2"/>
                </a:solidFill>
              </a:rPr>
              <a:t> –</a:t>
            </a:r>
            <a:r>
              <a:rPr lang="ru-RU" altLang="ru-RU" sz="1400" dirty="0">
                <a:solidFill>
                  <a:schemeClr val="tx2"/>
                </a:solidFill>
              </a:rPr>
              <a:t> наличие </a:t>
            </a:r>
            <a:r>
              <a:rPr lang="ru-RU" altLang="ru-RU" sz="1400" dirty="0" smtClean="0">
                <a:solidFill>
                  <a:schemeClr val="tx2"/>
                </a:solidFill>
              </a:rPr>
              <a:t>смертельных НС 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>
                <a:solidFill>
                  <a:schemeClr val="tx2"/>
                </a:solidFill>
              </a:rPr>
              <a:t> </a:t>
            </a:r>
            <a:r>
              <a:rPr lang="ru-RU" altLang="ru-RU" sz="1400" dirty="0" smtClean="0">
                <a:solidFill>
                  <a:schemeClr val="tx2"/>
                </a:solidFill>
              </a:rPr>
              <a:t>          (2016, 2017, 2018)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 dirty="0" smtClean="0">
                <a:solidFill>
                  <a:schemeClr val="tx2"/>
                </a:solidFill>
              </a:rPr>
              <a:t>            тяжелых НС (2018)</a:t>
            </a:r>
            <a:endParaRPr lang="ru-RU" altLang="ru-RU" sz="1400" dirty="0"/>
          </a:p>
        </p:txBody>
      </p:sp>
      <p:cxnSp>
        <p:nvCxnSpPr>
          <p:cNvPr id="84" name="Прямая со стрелкой 8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3022600" y="2016125"/>
            <a:ext cx="2540000" cy="581025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604448" y="61913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33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4823876"/>
              </p:ext>
            </p:extLst>
          </p:nvPr>
        </p:nvGraphicFramePr>
        <p:xfrm>
          <a:off x="2881313" y="1685925"/>
          <a:ext cx="5402397" cy="3759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Лист" r:id="rId3" imgW="7372485" imgH="4352835" progId="Excel.Sheet.8">
                  <p:embed/>
                </p:oleObj>
              </mc:Choice>
              <mc:Fallback>
                <p:oleObj name="Лист" r:id="rId3" imgW="7372485" imgH="4352835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1685925"/>
                        <a:ext cx="5402397" cy="37592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955675"/>
            <a:ext cx="6696075" cy="673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проверок в соответствии с классом риска</a:t>
            </a:r>
          </a:p>
        </p:txBody>
      </p:sp>
      <p:pic>
        <p:nvPicPr>
          <p:cNvPr id="1028" name="Рисунок 15" descr="герб.jpg"/>
          <p:cNvPicPr>
            <a:picLocks noChangeAspect="1" noChangeArrowheads="1"/>
          </p:cNvPicPr>
          <p:nvPr/>
        </p:nvPicPr>
        <p:blipFill>
          <a:blip r:embed="rId5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30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1" name="Прямоугольник 3"/>
          <p:cNvSpPr>
            <a:spLocks noChangeArrowheads="1"/>
          </p:cNvSpPr>
          <p:nvPr/>
        </p:nvSpPr>
        <p:spPr bwMode="auto">
          <a:xfrm>
            <a:off x="3127375" y="2413000"/>
            <a:ext cx="1839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2 года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2" name="Прямоугольник 4"/>
          <p:cNvSpPr>
            <a:spLocks noChangeArrowheads="1"/>
          </p:cNvSpPr>
          <p:nvPr/>
        </p:nvSpPr>
        <p:spPr bwMode="auto">
          <a:xfrm>
            <a:off x="3119438" y="3191669"/>
            <a:ext cx="1838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3 года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3" name="Прямоугольник 5"/>
          <p:cNvSpPr>
            <a:spLocks noChangeArrowheads="1"/>
          </p:cNvSpPr>
          <p:nvPr/>
        </p:nvSpPr>
        <p:spPr bwMode="auto">
          <a:xfrm>
            <a:off x="3113088" y="3857625"/>
            <a:ext cx="1741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5 лет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1034" name="Прямоугольник 24"/>
          <p:cNvSpPr>
            <a:spLocks noChangeArrowheads="1"/>
          </p:cNvSpPr>
          <p:nvPr/>
        </p:nvSpPr>
        <p:spPr bwMode="auto">
          <a:xfrm>
            <a:off x="3161667" y="4581128"/>
            <a:ext cx="1739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6 лет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32440" y="0"/>
            <a:ext cx="61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5409084"/>
            <a:ext cx="5421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ru-RU" dirty="0">
                <a:solidFill>
                  <a:srgbClr val="FF0000"/>
                </a:solidFill>
              </a:rPr>
              <a:t>января </a:t>
            </a:r>
            <a:r>
              <a:rPr lang="ru-RU" dirty="0" smtClean="0">
                <a:solidFill>
                  <a:srgbClr val="FF0000"/>
                </a:solidFill>
              </a:rPr>
              <a:t>2019 года истек срок моратория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 smtClean="0">
                <a:solidFill>
                  <a:srgbClr val="FF0000"/>
                </a:solidFill>
              </a:rPr>
              <a:t>проверки  субъектов малого </a:t>
            </a:r>
            <a:r>
              <a:rPr lang="ru-RU" dirty="0" smtClean="0">
                <a:solidFill>
                  <a:srgbClr val="FF0000"/>
                </a:solidFill>
              </a:rPr>
              <a:t>бизнеса –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«надзорные каникулы»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991896"/>
            <a:ext cx="252028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Параметры для расчета</a:t>
            </a:r>
          </a:p>
          <a:p>
            <a:pPr algn="ctr"/>
            <a:endParaRPr lang="ru-RU" sz="8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Численность персонала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Вид экономической деятельности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Наличие НС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Наличие задолженности по заработной плате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5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4112819" y="3501008"/>
            <a:ext cx="4464496" cy="230425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настоящее время в работе Государственной инспекции труда используются  </a:t>
            </a:r>
            <a:r>
              <a:rPr lang="ru-RU" dirty="0" smtClean="0">
                <a:solidFill>
                  <a:srgbClr val="FF0000"/>
                </a:solidFill>
              </a:rPr>
              <a:t>133</a:t>
            </a:r>
            <a:r>
              <a:rPr lang="ru-RU" dirty="0" smtClean="0">
                <a:solidFill>
                  <a:schemeClr val="tx1"/>
                </a:solidFill>
              </a:rPr>
              <a:t>  проверочных листов , утвержденных приказом </a:t>
            </a:r>
            <a:r>
              <a:rPr lang="ru-RU" dirty="0" smtClean="0">
                <a:solidFill>
                  <a:srgbClr val="FF0000"/>
                </a:solidFill>
              </a:rPr>
              <a:t>№ 655</a:t>
            </a:r>
          </a:p>
          <a:p>
            <a:pPr algn="just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 среднем в одной проверке используются   </a:t>
            </a:r>
            <a:r>
              <a:rPr lang="ru-RU" sz="2800" dirty="0" smtClean="0">
                <a:solidFill>
                  <a:srgbClr val="FF0000"/>
                </a:solidFill>
              </a:rPr>
              <a:t>45</a:t>
            </a:r>
            <a:r>
              <a:rPr lang="ru-RU" dirty="0" smtClean="0">
                <a:solidFill>
                  <a:srgbClr val="FF0000"/>
                </a:solidFill>
              </a:rPr>
              <a:t>   проверочных листов</a:t>
            </a: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23528" y="924004"/>
            <a:ext cx="8550696" cy="2448157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B050"/>
                </a:solidFill>
              </a:rPr>
              <a:t>С </a:t>
            </a:r>
            <a:r>
              <a:rPr lang="ru-RU" sz="2000" b="1" dirty="0" smtClean="0">
                <a:solidFill>
                  <a:srgbClr val="FF0000"/>
                </a:solidFill>
              </a:rPr>
              <a:t>1 июля 2018 года </a:t>
            </a:r>
            <a:r>
              <a:rPr lang="ru-RU" sz="2000" b="1" dirty="0" smtClean="0">
                <a:solidFill>
                  <a:srgbClr val="00B050"/>
                </a:solidFill>
              </a:rPr>
              <a:t>согласно приказа Федеральной службы по труду и занятости от 10 ноября 2017 года </a:t>
            </a:r>
            <a:r>
              <a:rPr lang="ru-RU" sz="2000" b="1" dirty="0" smtClean="0">
                <a:solidFill>
                  <a:srgbClr val="FF0000"/>
                </a:solidFill>
              </a:rPr>
              <a:t>№ 655 </a:t>
            </a:r>
            <a:r>
              <a:rPr lang="ru-RU" sz="2000" b="1" dirty="0" smtClean="0">
                <a:solidFill>
                  <a:srgbClr val="00B050"/>
                </a:solidFill>
              </a:rPr>
              <a:t>«Об утверждении форм проверочных листов (списков контрольных вопросов) для осуществления федерального государственного надзора за соблюдением трудового законодательства и иных нормативных правовых актов, содержащих нормы трудового права» все </a:t>
            </a:r>
            <a:r>
              <a:rPr lang="ru-RU" sz="2000" b="1" dirty="0" smtClean="0">
                <a:solidFill>
                  <a:srgbClr val="FF0000"/>
                </a:solidFill>
              </a:rPr>
              <a:t>ПЛАНОВЫЕ</a:t>
            </a:r>
            <a:r>
              <a:rPr lang="ru-RU" sz="2000" b="1" dirty="0" smtClean="0">
                <a:solidFill>
                  <a:srgbClr val="00B050"/>
                </a:solidFill>
              </a:rPr>
              <a:t> проверки проводятся с использованием проверочных листов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04448" y="61913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56" y="3501008"/>
            <a:ext cx="2164308" cy="28140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3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0482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4527303"/>
              </p:ext>
            </p:extLst>
          </p:nvPr>
        </p:nvGraphicFramePr>
        <p:xfrm>
          <a:off x="107504" y="977900"/>
          <a:ext cx="8928992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Слайд" r:id="rId8" imgW="4570530" imgH="3427618" progId="PowerPoint.Slide.12">
                  <p:embed/>
                </p:oleObj>
              </mc:Choice>
              <mc:Fallback>
                <p:oleObj name="Слайд" r:id="rId8" imgW="4570530" imgH="3427618" progId="PowerPoint.Slide.1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77900"/>
                        <a:ext cx="8928992" cy="539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1988840"/>
            <a:ext cx="3816424" cy="1152128"/>
          </a:xfrm>
          <a:prstGeom prst="roundRect">
            <a:avLst/>
          </a:prstGeom>
          <a:solidFill>
            <a:schemeClr val="accent2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ТЕЛЕФОНЫ: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Приемная           -   8-8652- 37-07-24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Факс                     -   8-8652- 35-48-50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Горячая линия    -   8-8652- 37-13-96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9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38590"/>
            <a:ext cx="8424936" cy="408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4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23528" y="1080824"/>
            <a:ext cx="8403401" cy="1052032"/>
          </a:xfrm>
          <a:prstGeom prst="roundRect">
            <a:avLst>
              <a:gd name="adj" fmla="val 28794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Ст.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212</a:t>
            </a: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Трудового кодекса РФ предусматривает обязанность работодателя, с учетом специфики, создать и обеспечить функционирование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системы управления охраной труда (СУОТ)</a:t>
            </a:r>
            <a:endParaRPr lang="ru-RU" altLang="ru-RU" sz="2000" b="1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Стрелка вниз 44"/>
          <p:cNvSpPr/>
          <p:nvPr/>
        </p:nvSpPr>
        <p:spPr>
          <a:xfrm rot="2821709">
            <a:off x="3369996" y="372666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67944" y="2348880"/>
            <a:ext cx="3606028" cy="1296144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СУОТ</a:t>
            </a:r>
          </a:p>
          <a:p>
            <a:pPr algn="ctr"/>
            <a:r>
              <a:rPr lang="ru-RU" dirty="0" smtClean="0"/>
              <a:t>«Методические рекомендации» </a:t>
            </a:r>
            <a:r>
              <a:rPr lang="ru-RU" dirty="0"/>
              <a:t>Приказ Роструда </a:t>
            </a:r>
            <a:endParaRPr lang="ru-RU" dirty="0" smtClean="0"/>
          </a:p>
          <a:p>
            <a:pPr algn="ctr"/>
            <a:r>
              <a:rPr lang="ru-RU" dirty="0" smtClean="0"/>
              <a:t>от 21.03.2019 г № 77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83" y="4752168"/>
            <a:ext cx="2259379" cy="131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727" y="4765603"/>
            <a:ext cx="2207647" cy="129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26" y="4752168"/>
            <a:ext cx="2592140" cy="141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Стрелка вниз 33"/>
          <p:cNvSpPr/>
          <p:nvPr/>
        </p:nvSpPr>
        <p:spPr>
          <a:xfrm>
            <a:off x="5014667" y="3816027"/>
            <a:ext cx="246660" cy="936141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8803802">
            <a:off x="6179058" y="371080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4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4296</TotalTime>
  <Words>720</Words>
  <Application>Microsoft Office PowerPoint</Application>
  <PresentationFormat>Экран (4:3)</PresentationFormat>
  <Paragraphs>178</Paragraphs>
  <Slides>15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Лист</vt:lpstr>
      <vt:lpstr>Слайд</vt:lpstr>
      <vt:lpstr>Правоприменительная практика в области охраны труда в 1 квартале 2019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Периодичность проверок в соответствии с классом риска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Юрий Портнов</cp:lastModifiedBy>
  <cp:revision>328</cp:revision>
  <cp:lastPrinted>2019-04-18T08:36:47Z</cp:lastPrinted>
  <dcterms:created xsi:type="dcterms:W3CDTF">2017-06-16T14:19:56Z</dcterms:created>
  <dcterms:modified xsi:type="dcterms:W3CDTF">2019-04-18T09:19:43Z</dcterms:modified>
</cp:coreProperties>
</file>