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57" r:id="rId3"/>
    <p:sldId id="261" r:id="rId4"/>
    <p:sldId id="262" r:id="rId5"/>
    <p:sldId id="264" r:id="rId6"/>
    <p:sldId id="265" r:id="rId7"/>
    <p:sldId id="260" r:id="rId8"/>
    <p:sldId id="266" r:id="rId9"/>
    <p:sldId id="267" r:id="rId10"/>
    <p:sldId id="268" r:id="rId11"/>
    <p:sldId id="269" r:id="rId12"/>
    <p:sldId id="270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CCFF"/>
    <a:srgbClr val="CC99FF"/>
    <a:srgbClr val="8033AF"/>
    <a:srgbClr val="6A1D7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2394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FCE176-1136-410D-9A37-D2C64E7F31C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8D13EA-B01E-401A-80E0-5634E81787AB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Должностные лица</a:t>
          </a:r>
          <a:endParaRPr lang="ru-RU" dirty="0"/>
        </a:p>
      </dgm:t>
    </dgm:pt>
    <dgm:pt modelId="{D46A8AB6-D851-4822-817F-A84FB9A3C723}" type="parTrans" cxnId="{90686241-B257-4818-837D-2FD497F51F55}">
      <dgm:prSet/>
      <dgm:spPr/>
      <dgm:t>
        <a:bodyPr/>
        <a:lstStyle/>
        <a:p>
          <a:endParaRPr lang="ru-RU"/>
        </a:p>
      </dgm:t>
    </dgm:pt>
    <dgm:pt modelId="{64A60E6B-4644-44B0-8C69-F8507726C77E}" type="sibTrans" cxnId="{90686241-B257-4818-837D-2FD497F51F55}">
      <dgm:prSet/>
      <dgm:spPr/>
      <dgm:t>
        <a:bodyPr/>
        <a:lstStyle/>
        <a:p>
          <a:endParaRPr lang="ru-RU"/>
        </a:p>
      </dgm:t>
    </dgm:pt>
    <dgm:pt modelId="{BDB9E2D3-B7E1-4253-905F-CF880D0CC7A8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Штраф в размере от</a:t>
          </a:r>
          <a:endParaRPr lang="ru-RU" dirty="0"/>
        </a:p>
      </dgm:t>
    </dgm:pt>
    <dgm:pt modelId="{337C3C14-DC0D-4068-A7E6-1EF5EECF9471}" type="parTrans" cxnId="{92DF1945-7638-47E8-8A83-B5BF1CF76E60}">
      <dgm:prSet/>
      <dgm:spPr/>
      <dgm:t>
        <a:bodyPr/>
        <a:lstStyle/>
        <a:p>
          <a:endParaRPr lang="ru-RU"/>
        </a:p>
      </dgm:t>
    </dgm:pt>
    <dgm:pt modelId="{059E8A57-6E0B-4F9D-B151-CB3723F1B1F7}" type="sibTrans" cxnId="{92DF1945-7638-47E8-8A83-B5BF1CF76E60}">
      <dgm:prSet/>
      <dgm:spPr/>
      <dgm:t>
        <a:bodyPr/>
        <a:lstStyle/>
        <a:p>
          <a:endParaRPr lang="ru-RU"/>
        </a:p>
      </dgm:t>
    </dgm:pt>
    <dgm:pt modelId="{6C605A2F-FA7D-4D30-B859-BC2F5A08458E}">
      <dgm:prSet phldrT="[Текст]"/>
      <dgm:spPr>
        <a:solidFill>
          <a:srgbClr val="990099"/>
        </a:solidFill>
      </dgm:spPr>
      <dgm:t>
        <a:bodyPr/>
        <a:lstStyle/>
        <a:p>
          <a:r>
            <a:rPr lang="ru-RU" dirty="0" smtClean="0"/>
            <a:t>Юридические лица</a:t>
          </a:r>
          <a:endParaRPr lang="ru-RU" dirty="0"/>
        </a:p>
      </dgm:t>
    </dgm:pt>
    <dgm:pt modelId="{48619501-70A6-443F-98EE-B70090CA2752}" type="parTrans" cxnId="{ED03A676-1633-4845-9F91-3A675A65DFC9}">
      <dgm:prSet/>
      <dgm:spPr/>
      <dgm:t>
        <a:bodyPr/>
        <a:lstStyle/>
        <a:p>
          <a:endParaRPr lang="ru-RU"/>
        </a:p>
      </dgm:t>
    </dgm:pt>
    <dgm:pt modelId="{821259A8-F3B3-4DB5-BB6B-A143F6F87D2C}" type="sibTrans" cxnId="{ED03A676-1633-4845-9F91-3A675A65DFC9}">
      <dgm:prSet/>
      <dgm:spPr/>
      <dgm:t>
        <a:bodyPr/>
        <a:lstStyle/>
        <a:p>
          <a:endParaRPr lang="ru-RU"/>
        </a:p>
      </dgm:t>
    </dgm:pt>
    <dgm:pt modelId="{1C4D2DC1-CB53-46BB-97C3-BFFED339C573}">
      <dgm:prSet phldrT="[Текст]"/>
      <dgm:spPr>
        <a:solidFill>
          <a:srgbClr val="CCCCFF">
            <a:alpha val="90000"/>
          </a:srgbClr>
        </a:solidFill>
        <a:ln>
          <a:noFill/>
        </a:ln>
      </dgm:spPr>
      <dgm:t>
        <a:bodyPr/>
        <a:lstStyle/>
        <a:p>
          <a:r>
            <a:rPr lang="ru-RU" dirty="0" smtClean="0"/>
            <a:t>Предупреждение  или штраф в размере от  60 000 до 80 000 </a:t>
          </a:r>
          <a:r>
            <a:rPr lang="ru-RU" dirty="0" err="1" smtClean="0"/>
            <a:t>руб</a:t>
          </a:r>
          <a:endParaRPr lang="ru-RU" dirty="0"/>
        </a:p>
      </dgm:t>
    </dgm:pt>
    <dgm:pt modelId="{2908E16C-C495-4F71-B134-FB762837D780}" type="parTrans" cxnId="{E9CFA387-E73F-45AC-BFF8-5769C918CA29}">
      <dgm:prSet/>
      <dgm:spPr/>
      <dgm:t>
        <a:bodyPr/>
        <a:lstStyle/>
        <a:p>
          <a:endParaRPr lang="ru-RU"/>
        </a:p>
      </dgm:t>
    </dgm:pt>
    <dgm:pt modelId="{977C6B5A-31D0-4008-9F33-89904868C868}" type="sibTrans" cxnId="{E9CFA387-E73F-45AC-BFF8-5769C918CA29}">
      <dgm:prSet/>
      <dgm:spPr/>
      <dgm:t>
        <a:bodyPr/>
        <a:lstStyle/>
        <a:p>
          <a:endParaRPr lang="ru-RU"/>
        </a:p>
      </dgm:t>
    </dgm:pt>
    <dgm:pt modelId="{80D36AB5-A3EA-422B-A44D-E2008B7839C3}">
      <dgm:prSet phldrT="[Текст]"/>
      <dgm:spPr>
        <a:solidFill>
          <a:srgbClr val="CCCCFF">
            <a:alpha val="89804"/>
          </a:srgbClr>
        </a:solidFill>
      </dgm:spPr>
      <dgm:t>
        <a:bodyPr/>
        <a:lstStyle/>
        <a:p>
          <a:r>
            <a:rPr lang="ru-RU" dirty="0" smtClean="0"/>
            <a:t>5 000 до 10 000 </a:t>
          </a:r>
          <a:r>
            <a:rPr lang="ru-RU" dirty="0" err="1" smtClean="0"/>
            <a:t>руб</a:t>
          </a:r>
          <a:endParaRPr lang="ru-RU" dirty="0"/>
        </a:p>
      </dgm:t>
    </dgm:pt>
    <dgm:pt modelId="{CA981D9E-24E4-4FD8-921A-89C261862CFC}" type="parTrans" cxnId="{AD1D0F57-B632-43E7-A2DC-00EF6CDD7B87}">
      <dgm:prSet/>
      <dgm:spPr/>
      <dgm:t>
        <a:bodyPr/>
        <a:lstStyle/>
        <a:p>
          <a:endParaRPr lang="ru-RU"/>
        </a:p>
      </dgm:t>
    </dgm:pt>
    <dgm:pt modelId="{6612EA58-D6F2-4D70-BC88-A04DA16FA7B7}" type="sibTrans" cxnId="{AD1D0F57-B632-43E7-A2DC-00EF6CDD7B87}">
      <dgm:prSet/>
      <dgm:spPr/>
      <dgm:t>
        <a:bodyPr/>
        <a:lstStyle/>
        <a:p>
          <a:endParaRPr lang="ru-RU"/>
        </a:p>
      </dgm:t>
    </dgm:pt>
    <dgm:pt modelId="{0DF5EBA2-CDD0-4BFE-B555-B80D7569C8FB}" type="pres">
      <dgm:prSet presAssocID="{A1FCE176-1136-410D-9A37-D2C64E7F31C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CD3CDF-8A79-453C-B4BD-772F1D738B26}" type="pres">
      <dgm:prSet presAssocID="{D48D13EA-B01E-401A-80E0-5634E81787AB}" presName="linNode" presStyleCnt="0"/>
      <dgm:spPr/>
    </dgm:pt>
    <dgm:pt modelId="{2C46E22E-0CFE-4B81-AC99-B953C8B2481F}" type="pres">
      <dgm:prSet presAssocID="{D48D13EA-B01E-401A-80E0-5634E81787AB}" presName="parentShp" presStyleLbl="node1" presStyleIdx="0" presStyleCnt="2" custLinFactNeighborX="-638" custLinFactNeighborY="-460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DAC7E9-1AE7-4D38-BB11-00AC0703C52B}" type="pres">
      <dgm:prSet presAssocID="{D48D13EA-B01E-401A-80E0-5634E81787AB}" presName="childShp" presStyleLbl="bgAccFollowNode1" presStyleIdx="0" presStyleCnt="2" custLinFactNeighborX="159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C4316D-8183-4159-B406-2C864ABE39E9}" type="pres">
      <dgm:prSet presAssocID="{64A60E6B-4644-44B0-8C69-F8507726C77E}" presName="spacing" presStyleCnt="0"/>
      <dgm:spPr/>
    </dgm:pt>
    <dgm:pt modelId="{ECCD78ED-4AF5-4FC9-8110-9BB6CF669CF5}" type="pres">
      <dgm:prSet presAssocID="{6C605A2F-FA7D-4D30-B859-BC2F5A08458E}" presName="linNode" presStyleCnt="0"/>
      <dgm:spPr/>
    </dgm:pt>
    <dgm:pt modelId="{259A5C52-DAB0-4EB8-86F1-5A9108B2CAAD}" type="pres">
      <dgm:prSet presAssocID="{6C605A2F-FA7D-4D30-B859-BC2F5A08458E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D6E7EA-724C-48AA-98B8-1F82B012DB63}" type="pres">
      <dgm:prSet presAssocID="{6C605A2F-FA7D-4D30-B859-BC2F5A08458E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1D0F57-B632-43E7-A2DC-00EF6CDD7B87}" srcId="{D48D13EA-B01E-401A-80E0-5634E81787AB}" destId="{80D36AB5-A3EA-422B-A44D-E2008B7839C3}" srcOrd="1" destOrd="0" parTransId="{CA981D9E-24E4-4FD8-921A-89C261862CFC}" sibTransId="{6612EA58-D6F2-4D70-BC88-A04DA16FA7B7}"/>
    <dgm:cxn modelId="{ED03A676-1633-4845-9F91-3A675A65DFC9}" srcId="{A1FCE176-1136-410D-9A37-D2C64E7F31CA}" destId="{6C605A2F-FA7D-4D30-B859-BC2F5A08458E}" srcOrd="1" destOrd="0" parTransId="{48619501-70A6-443F-98EE-B70090CA2752}" sibTransId="{821259A8-F3B3-4DB5-BB6B-A143F6F87D2C}"/>
    <dgm:cxn modelId="{47086762-BCF3-4807-9CA2-8F3B4D28C822}" type="presOf" srcId="{D48D13EA-B01E-401A-80E0-5634E81787AB}" destId="{2C46E22E-0CFE-4B81-AC99-B953C8B2481F}" srcOrd="0" destOrd="0" presId="urn:microsoft.com/office/officeart/2005/8/layout/vList6"/>
    <dgm:cxn modelId="{E23B9608-5D04-455A-8FC4-2BA7B88ADC8C}" type="presOf" srcId="{80D36AB5-A3EA-422B-A44D-E2008B7839C3}" destId="{7DDAC7E9-1AE7-4D38-BB11-00AC0703C52B}" srcOrd="0" destOrd="1" presId="urn:microsoft.com/office/officeart/2005/8/layout/vList6"/>
    <dgm:cxn modelId="{90686241-B257-4818-837D-2FD497F51F55}" srcId="{A1FCE176-1136-410D-9A37-D2C64E7F31CA}" destId="{D48D13EA-B01E-401A-80E0-5634E81787AB}" srcOrd="0" destOrd="0" parTransId="{D46A8AB6-D851-4822-817F-A84FB9A3C723}" sibTransId="{64A60E6B-4644-44B0-8C69-F8507726C77E}"/>
    <dgm:cxn modelId="{EC0BE1E2-9746-4A10-9756-08B78F806592}" type="presOf" srcId="{BDB9E2D3-B7E1-4253-905F-CF880D0CC7A8}" destId="{7DDAC7E9-1AE7-4D38-BB11-00AC0703C52B}" srcOrd="0" destOrd="0" presId="urn:microsoft.com/office/officeart/2005/8/layout/vList6"/>
    <dgm:cxn modelId="{1A10AA10-0FE0-4BC6-815D-DBB0F516AC69}" type="presOf" srcId="{1C4D2DC1-CB53-46BB-97C3-BFFED339C573}" destId="{D8D6E7EA-724C-48AA-98B8-1F82B012DB63}" srcOrd="0" destOrd="0" presId="urn:microsoft.com/office/officeart/2005/8/layout/vList6"/>
    <dgm:cxn modelId="{E9CFA387-E73F-45AC-BFF8-5769C918CA29}" srcId="{6C605A2F-FA7D-4D30-B859-BC2F5A08458E}" destId="{1C4D2DC1-CB53-46BB-97C3-BFFED339C573}" srcOrd="0" destOrd="0" parTransId="{2908E16C-C495-4F71-B134-FB762837D780}" sibTransId="{977C6B5A-31D0-4008-9F33-89904868C868}"/>
    <dgm:cxn modelId="{FA6835F6-EA51-4005-B1C0-F685295DC4A2}" type="presOf" srcId="{A1FCE176-1136-410D-9A37-D2C64E7F31CA}" destId="{0DF5EBA2-CDD0-4BFE-B555-B80D7569C8FB}" srcOrd="0" destOrd="0" presId="urn:microsoft.com/office/officeart/2005/8/layout/vList6"/>
    <dgm:cxn modelId="{55C67AF5-58B2-4CBE-AC62-C715BC83959C}" type="presOf" srcId="{6C605A2F-FA7D-4D30-B859-BC2F5A08458E}" destId="{259A5C52-DAB0-4EB8-86F1-5A9108B2CAAD}" srcOrd="0" destOrd="0" presId="urn:microsoft.com/office/officeart/2005/8/layout/vList6"/>
    <dgm:cxn modelId="{92DF1945-7638-47E8-8A83-B5BF1CF76E60}" srcId="{D48D13EA-B01E-401A-80E0-5634E81787AB}" destId="{BDB9E2D3-B7E1-4253-905F-CF880D0CC7A8}" srcOrd="0" destOrd="0" parTransId="{337C3C14-DC0D-4068-A7E6-1EF5EECF9471}" sibTransId="{059E8A57-6E0B-4F9D-B151-CB3723F1B1F7}"/>
    <dgm:cxn modelId="{F4617B64-47DD-4407-8767-3AFBE4A137D0}" type="presParOf" srcId="{0DF5EBA2-CDD0-4BFE-B555-B80D7569C8FB}" destId="{59CD3CDF-8A79-453C-B4BD-772F1D738B26}" srcOrd="0" destOrd="0" presId="urn:microsoft.com/office/officeart/2005/8/layout/vList6"/>
    <dgm:cxn modelId="{89C5163C-E2D2-4CF6-842E-EF36A54CCE5E}" type="presParOf" srcId="{59CD3CDF-8A79-453C-B4BD-772F1D738B26}" destId="{2C46E22E-0CFE-4B81-AC99-B953C8B2481F}" srcOrd="0" destOrd="0" presId="urn:microsoft.com/office/officeart/2005/8/layout/vList6"/>
    <dgm:cxn modelId="{EF8A3CF7-6C09-4BC2-A4A4-CCCD0423CE7E}" type="presParOf" srcId="{59CD3CDF-8A79-453C-B4BD-772F1D738B26}" destId="{7DDAC7E9-1AE7-4D38-BB11-00AC0703C52B}" srcOrd="1" destOrd="0" presId="urn:microsoft.com/office/officeart/2005/8/layout/vList6"/>
    <dgm:cxn modelId="{D83C5FEA-1392-4911-AAA5-22AFAD674DB2}" type="presParOf" srcId="{0DF5EBA2-CDD0-4BFE-B555-B80D7569C8FB}" destId="{7FC4316D-8183-4159-B406-2C864ABE39E9}" srcOrd="1" destOrd="0" presId="urn:microsoft.com/office/officeart/2005/8/layout/vList6"/>
    <dgm:cxn modelId="{5295A554-46A2-4E62-86E3-1981A0AD6AA2}" type="presParOf" srcId="{0DF5EBA2-CDD0-4BFE-B555-B80D7569C8FB}" destId="{ECCD78ED-4AF5-4FC9-8110-9BB6CF669CF5}" srcOrd="2" destOrd="0" presId="urn:microsoft.com/office/officeart/2005/8/layout/vList6"/>
    <dgm:cxn modelId="{E5C6BF37-1099-4F34-8A3F-786ECE77CADE}" type="presParOf" srcId="{ECCD78ED-4AF5-4FC9-8110-9BB6CF669CF5}" destId="{259A5C52-DAB0-4EB8-86F1-5A9108B2CAAD}" srcOrd="0" destOrd="0" presId="urn:microsoft.com/office/officeart/2005/8/layout/vList6"/>
    <dgm:cxn modelId="{2E79D5B2-72ED-4B49-873A-4336538B5430}" type="presParOf" srcId="{ECCD78ED-4AF5-4FC9-8110-9BB6CF669CF5}" destId="{D8D6E7EA-724C-48AA-98B8-1F82B012DB63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DDAC7E9-1AE7-4D38-BB11-00AC0703C52B}">
      <dsp:nvSpPr>
        <dsp:cNvPr id="0" name=""/>
        <dsp:cNvSpPr/>
      </dsp:nvSpPr>
      <dsp:spPr>
        <a:xfrm>
          <a:off x="2503175" y="0"/>
          <a:ext cx="3754764" cy="1412530"/>
        </a:xfrm>
        <a:prstGeom prst="rightArrow">
          <a:avLst>
            <a:gd name="adj1" fmla="val 75000"/>
            <a:gd name="adj2" fmla="val 50000"/>
          </a:avLst>
        </a:prstGeom>
        <a:solidFill>
          <a:srgbClr val="CCCCFF">
            <a:alpha val="89804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Штраф в размере от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5 000 до 10 000 </a:t>
          </a:r>
          <a:r>
            <a:rPr lang="ru-RU" sz="2400" kern="1200" dirty="0" err="1" smtClean="0"/>
            <a:t>руб</a:t>
          </a:r>
          <a:endParaRPr lang="ru-RU" sz="2400" kern="1200" dirty="0"/>
        </a:p>
      </dsp:txBody>
      <dsp:txXfrm>
        <a:off x="2503175" y="0"/>
        <a:ext cx="3754764" cy="1412530"/>
      </dsp:txXfrm>
    </dsp:sp>
    <dsp:sp modelId="{2C46E22E-0CFE-4B81-AC99-B953C8B2481F}">
      <dsp:nvSpPr>
        <dsp:cNvPr id="0" name=""/>
        <dsp:cNvSpPr/>
      </dsp:nvSpPr>
      <dsp:spPr>
        <a:xfrm>
          <a:off x="0" y="0"/>
          <a:ext cx="2503176" cy="1412530"/>
        </a:xfrm>
        <a:prstGeom prst="roundRect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Должностные лица</a:t>
          </a:r>
          <a:endParaRPr lang="ru-RU" sz="2700" kern="1200" dirty="0"/>
        </a:p>
      </dsp:txBody>
      <dsp:txXfrm>
        <a:off x="0" y="0"/>
        <a:ext cx="2503176" cy="1412530"/>
      </dsp:txXfrm>
    </dsp:sp>
    <dsp:sp modelId="{D8D6E7EA-724C-48AA-98B8-1F82B012DB63}">
      <dsp:nvSpPr>
        <dsp:cNvPr id="0" name=""/>
        <dsp:cNvSpPr/>
      </dsp:nvSpPr>
      <dsp:spPr>
        <a:xfrm>
          <a:off x="2503175" y="1554145"/>
          <a:ext cx="3754764" cy="1412530"/>
        </a:xfrm>
        <a:prstGeom prst="rightArrow">
          <a:avLst>
            <a:gd name="adj1" fmla="val 75000"/>
            <a:gd name="adj2" fmla="val 50000"/>
          </a:avLst>
        </a:prstGeom>
        <a:solidFill>
          <a:srgbClr val="CCCCFF">
            <a:alpha val="90000"/>
          </a:srgb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Предупреждение  или штраф в размере от  60 000 до 80 000 </a:t>
          </a:r>
          <a:r>
            <a:rPr lang="ru-RU" sz="2400" kern="1200" dirty="0" err="1" smtClean="0"/>
            <a:t>руб</a:t>
          </a:r>
          <a:endParaRPr lang="ru-RU" sz="2400" kern="1200" dirty="0"/>
        </a:p>
      </dsp:txBody>
      <dsp:txXfrm>
        <a:off x="2503175" y="1554145"/>
        <a:ext cx="3754764" cy="1412530"/>
      </dsp:txXfrm>
    </dsp:sp>
    <dsp:sp modelId="{259A5C52-DAB0-4EB8-86F1-5A9108B2CAAD}">
      <dsp:nvSpPr>
        <dsp:cNvPr id="0" name=""/>
        <dsp:cNvSpPr/>
      </dsp:nvSpPr>
      <dsp:spPr>
        <a:xfrm>
          <a:off x="0" y="1554145"/>
          <a:ext cx="2503176" cy="1412530"/>
        </a:xfrm>
        <a:prstGeom prst="roundRect">
          <a:avLst/>
        </a:prstGeom>
        <a:solidFill>
          <a:srgbClr val="9900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Юридические лица</a:t>
          </a:r>
          <a:endParaRPr lang="ru-RU" sz="2700" kern="1200" dirty="0"/>
        </a:p>
      </dsp:txBody>
      <dsp:txXfrm>
        <a:off x="0" y="1554145"/>
        <a:ext cx="2503176" cy="14125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11562-B082-4DFD-9D6A-E69922ADBBAE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FB154-62D3-4F34-9C0A-3118BD6B71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88041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880415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88041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92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49C138-ECB3-4A15-8215-F3B1517BF992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188041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1328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666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795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54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494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938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187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88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4022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781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2853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76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4.png"/><Relationship Id="rId4" Type="http://schemas.openxmlformats.org/officeDocument/2006/relationships/image" Target="../media/image2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628800"/>
            <a:ext cx="8287072" cy="244827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6A1D7F"/>
                </a:solidFill>
              </a:rPr>
              <a:t>О специальной оценке условий труда</a:t>
            </a:r>
            <a:endParaRPr lang="ru-RU" sz="6000" dirty="0">
              <a:solidFill>
                <a:srgbClr val="6A1D7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37" y="4797152"/>
            <a:ext cx="8359080" cy="12961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dirty="0" smtClean="0"/>
              <a:t>Дубинина Наталья Анатольевна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Заместитель начальника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 отдела государственного контроля </a:t>
            </a:r>
          </a:p>
          <a:p>
            <a:pPr>
              <a:spcBef>
                <a:spcPts val="0"/>
              </a:spcBef>
            </a:pPr>
            <a:r>
              <a:rPr lang="ru-RU" sz="1800" dirty="0" smtClean="0"/>
              <a:t>во вопросам соблюдения законодательства об охране труда Государственной инспекции труда в Ставропольском крае</a:t>
            </a:r>
          </a:p>
        </p:txBody>
      </p:sp>
      <p:pic>
        <p:nvPicPr>
          <p:cNvPr id="5" name="Рисунок 4" descr="герб.jpg"/>
          <p:cNvPicPr>
            <a:picLocks noChangeAspect="1" noChangeArrowheads="1"/>
          </p:cNvPicPr>
          <p:nvPr/>
        </p:nvPicPr>
        <p:blipFill>
          <a:blip r:embed="rId2" cstate="print"/>
          <a:srcRect b="18283"/>
          <a:stretch>
            <a:fillRect/>
          </a:stretch>
        </p:blipFill>
        <p:spPr bwMode="auto">
          <a:xfrm>
            <a:off x="122005" y="448344"/>
            <a:ext cx="2937827" cy="1000318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59832" y="418230"/>
            <a:ext cx="5040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>
            <a:grpSpLocks/>
          </p:cNvGrpSpPr>
          <p:nvPr/>
        </p:nvGrpSpPr>
        <p:grpSpPr bwMode="auto">
          <a:xfrm>
            <a:off x="-1621" y="6287284"/>
            <a:ext cx="9144001" cy="576263"/>
            <a:chOff x="0" y="6315076"/>
            <a:chExt cx="9144001" cy="575822"/>
          </a:xfrm>
        </p:grpSpPr>
        <p:pic>
          <p:nvPicPr>
            <p:cNvPr id="1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6174661" y="1844824"/>
            <a:ext cx="2736304" cy="4104455"/>
          </a:xfrm>
          <a:prstGeom prst="roundRect">
            <a:avLst/>
          </a:prstGeom>
          <a:solidFill>
            <a:schemeClr val="accent4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45802" y="1844824"/>
            <a:ext cx="2736304" cy="410445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20467" y="1083871"/>
            <a:ext cx="7151933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А</a:t>
            </a:r>
            <a:r>
              <a:rPr lang="ru-RU" sz="2800" b="1" dirty="0">
                <a:solidFill>
                  <a:srgbClr val="00B050"/>
                </a:solidFill>
              </a:rPr>
              <a:t> Локальные нормативные акты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827894"/>
            <a:ext cx="2736304" cy="4104455"/>
          </a:xfrm>
          <a:prstGeom prst="roundRect">
            <a:avLst/>
          </a:prstGeom>
          <a:solidFill>
            <a:schemeClr val="accent3">
              <a:lumMod val="60000"/>
              <a:lumOff val="4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49127" y="4636206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3. Обеспечение функционирования СУОТ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9127" y="2123971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1. Политика работодателя в области охраны труда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49127" y="3412069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. Цели работодателя в области охраны труда 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3353954" y="4640965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6. Контроль функционирования СУОТ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353954" y="2140901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4. Процедуры, направленные на достижение целей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53954" y="3416829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5. Планирование мероприятий по реализации процедур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282813" y="4648377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9. Управление документами СУОТ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264468" y="2136142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7. Планирование улучшений функционирования СУОТ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282813" y="3424240"/>
            <a:ext cx="2520000" cy="9361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8. Реагирование на НС и профессиональные заболевания и т.п.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8.1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476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5" descr="герб.jpg"/>
          <p:cNvPicPr>
            <a:picLocks noChangeAspect="1" noChangeArrowheads="1"/>
          </p:cNvPicPr>
          <p:nvPr/>
        </p:nvPicPr>
        <p:blipFill>
          <a:blip r:embed="rId3" cstate="print"/>
          <a:srcRect b="18283"/>
          <a:stretch>
            <a:fillRect/>
          </a:stretch>
        </p:blipFill>
        <p:spPr bwMode="auto">
          <a:xfrm>
            <a:off x="0" y="-25400"/>
            <a:ext cx="2881313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Прямоугольник 22"/>
          <p:cNvSpPr>
            <a:spLocks noChangeArrowheads="1"/>
          </p:cNvSpPr>
          <p:nvPr/>
        </p:nvSpPr>
        <p:spPr bwMode="auto">
          <a:xfrm>
            <a:off x="1331913" y="61913"/>
            <a:ext cx="85502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4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20467" y="1196752"/>
            <a:ext cx="6935909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Б </a:t>
            </a:r>
            <a:r>
              <a:rPr lang="ru-RU" sz="2800" b="1" dirty="0">
                <a:solidFill>
                  <a:srgbClr val="00B050"/>
                </a:solidFill>
              </a:rPr>
              <a:t>Базовые процедуры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810" y="1927555"/>
            <a:ext cx="8784976" cy="3816424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49127" y="2225080"/>
            <a:ext cx="8299338" cy="3240360"/>
            <a:chOff x="449127" y="1844824"/>
            <a:chExt cx="8299338" cy="3240360"/>
          </a:xfrm>
        </p:grpSpPr>
        <p:sp>
          <p:nvSpPr>
            <p:cNvPr id="6" name="Стрелка вниз 5"/>
            <p:cNvSpPr/>
            <p:nvPr/>
          </p:nvSpPr>
          <p:spPr>
            <a:xfrm rot="5400000">
              <a:off x="2396430" y="2606563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Стрелка вниз 31"/>
            <p:cNvSpPr/>
            <p:nvPr/>
          </p:nvSpPr>
          <p:spPr>
            <a:xfrm rot="16200000">
              <a:off x="2198164" y="4420016"/>
              <a:ext cx="408775" cy="375703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372200" y="1844824"/>
              <a:ext cx="2376264" cy="7200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10. Оценка условий труда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724128" y="2448643"/>
              <a:ext cx="2883070" cy="936104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11. Управление профессиональными рисками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49127" y="2436472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11.2. Реестр оцененных рисков. Уровень риска от опасности 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3077342" y="2436472"/>
              <a:ext cx="1885660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11.1. Перечень (реестр) опасностей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449127" y="4149080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11.3. Уровни риска (низкий, средний высокий)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590403" y="4139817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11.4. План мероприятий по управлению рисками 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4704591" y="4149080"/>
              <a:ext cx="1765571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11.5. Оценка возможности устранения риска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6804249" y="4149080"/>
              <a:ext cx="1944216" cy="93610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tx1"/>
                  </a:solidFill>
                </a:rPr>
                <a:t>11.6. Принятые меры по исключению или снижению риска</a:t>
              </a:r>
              <a:endParaRPr lang="ru-RU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Стрелка вниз 36"/>
            <p:cNvSpPr/>
            <p:nvPr/>
          </p:nvSpPr>
          <p:spPr>
            <a:xfrm rot="5400000">
              <a:off x="5112366" y="2629628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низ 37"/>
            <p:cNvSpPr/>
            <p:nvPr/>
          </p:nvSpPr>
          <p:spPr>
            <a:xfrm>
              <a:off x="943966" y="3498662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Стрелка вниз 38"/>
            <p:cNvSpPr/>
            <p:nvPr/>
          </p:nvSpPr>
          <p:spPr>
            <a:xfrm rot="16200000">
              <a:off x="4321622" y="4447097"/>
              <a:ext cx="408775" cy="340070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трелка вниз 39"/>
            <p:cNvSpPr/>
            <p:nvPr/>
          </p:nvSpPr>
          <p:spPr>
            <a:xfrm rot="16200000">
              <a:off x="6435811" y="4437832"/>
              <a:ext cx="408775" cy="340070"/>
            </a:xfrm>
            <a:prstGeom prst="downArrow">
              <a:avLst/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532440" y="6191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231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Скругленный прямоугольник 2"/>
          <p:cNvSpPr/>
          <p:nvPr/>
        </p:nvSpPr>
        <p:spPr>
          <a:xfrm>
            <a:off x="1071538" y="285728"/>
            <a:ext cx="7388519" cy="5040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БЛОК В </a:t>
            </a:r>
            <a:r>
              <a:rPr lang="ru-RU" altLang="ru-RU" sz="2800" b="1" dirty="0">
                <a:solidFill>
                  <a:srgbClr val="00B050"/>
                </a:solidFill>
              </a:rPr>
              <a:t>Обеспечительные</a:t>
            </a:r>
            <a:r>
              <a:rPr lang="ru-RU" alt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solidFill>
                  <a:srgbClr val="00B050"/>
                </a:solidFill>
              </a:rPr>
              <a:t>процедуры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9810" y="1700809"/>
            <a:ext cx="8784976" cy="2880320"/>
          </a:xfrm>
          <a:prstGeom prst="roundRect">
            <a:avLst/>
          </a:prstGeom>
          <a:solidFill>
            <a:schemeClr val="accent3">
              <a:lumMod val="20000"/>
              <a:lumOff val="80000"/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865395" y="2009056"/>
            <a:ext cx="288307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14. Информирование работников об условиях труда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90394" y="1996885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12. Подготовка работников по охране труда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18609" y="1996885"/>
            <a:ext cx="1885660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13. Наблюдение за состоянием здоровья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49127" y="3254341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15. Оптимальные режимы труда и отдыха работников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90403" y="3245078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16. Обеспечение работников СИЗ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704591" y="3254341"/>
            <a:ext cx="1765571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17. Обеспечение работников молоком и ЛПП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04249" y="3254341"/>
            <a:ext cx="1944216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18. Безопасное выполнение подрядных работ</a:t>
            </a:r>
          </a:p>
        </p:txBody>
      </p:sp>
      <p:grpSp>
        <p:nvGrpSpPr>
          <p:cNvPr id="5" name="Группа 7"/>
          <p:cNvGrpSpPr/>
          <p:nvPr/>
        </p:nvGrpSpPr>
        <p:grpSpPr>
          <a:xfrm>
            <a:off x="693606" y="4478571"/>
            <a:ext cx="7770045" cy="1671134"/>
            <a:chOff x="693606" y="4478571"/>
            <a:chExt cx="7770045" cy="1671134"/>
          </a:xfrm>
        </p:grpSpPr>
        <p:sp>
          <p:nvSpPr>
            <p:cNvPr id="6" name="Стрелка вниз 5"/>
            <p:cNvSpPr/>
            <p:nvPr/>
          </p:nvSpPr>
          <p:spPr>
            <a:xfrm rot="10800000">
              <a:off x="1630143" y="4486538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трелка вниз 36"/>
            <p:cNvSpPr/>
            <p:nvPr/>
          </p:nvSpPr>
          <p:spPr>
            <a:xfrm rot="10800000">
              <a:off x="4510618" y="4486539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трелка вниз 37"/>
            <p:cNvSpPr/>
            <p:nvPr/>
          </p:nvSpPr>
          <p:spPr>
            <a:xfrm rot="10800000">
              <a:off x="7154868" y="4478571"/>
              <a:ext cx="387945" cy="620263"/>
            </a:xfrm>
            <a:prstGeom prst="downArrow">
              <a:avLst>
                <a:gd name="adj1" fmla="val 50000"/>
                <a:gd name="adj2" fmla="val 86478"/>
              </a:avLst>
            </a:prstGeom>
            <a:solidFill>
              <a:srgbClr val="2BA55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Скругленный прямоугольник 1"/>
            <p:cNvSpPr/>
            <p:nvPr/>
          </p:nvSpPr>
          <p:spPr>
            <a:xfrm>
              <a:off x="693606" y="5147253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Цели работодателя в области охраны труда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529400" y="5157192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Планирование мероприятий по организации процедур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6234032" y="5147253"/>
              <a:ext cx="2229619" cy="992513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Контроль функционирования СУОТ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3067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564904"/>
            <a:ext cx="7772400" cy="122128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990099"/>
                </a:solidFill>
              </a:rPr>
              <a:t>Спасибо за внимание!</a:t>
            </a:r>
            <a:endParaRPr lang="ru-RU" sz="4400" dirty="0">
              <a:solidFill>
                <a:srgbClr val="99009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694" y="4077072"/>
            <a:ext cx="8063710" cy="1793488"/>
          </a:xfrm>
        </p:spPr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0" y="6281737"/>
            <a:ext cx="9144000" cy="576263"/>
            <a:chOff x="0" y="6315076"/>
            <a:chExt cx="9144001" cy="575822"/>
          </a:xfrm>
        </p:grpSpPr>
        <p:pic>
          <p:nvPicPr>
            <p:cNvPr id="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1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251520" y="260648"/>
            <a:ext cx="2709537" cy="922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020339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Государственная инспекция труда </a:t>
            </a:r>
          </a:p>
          <a:p>
            <a:pPr algn="ctr"/>
            <a:r>
              <a:rPr lang="ru-RU" altLang="ru-RU" sz="2000" b="1" dirty="0">
                <a:solidFill>
                  <a:srgbClr val="23538D"/>
                </a:solidFill>
                <a:latin typeface="Times New Roman" pitchFamily="18" charset="0"/>
                <a:cs typeface="Times New Roman" pitchFamily="18" charset="0"/>
              </a:rPr>
              <a:t>в Ставропольском крае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87208" cy="936104"/>
          </a:xfrm>
        </p:spPr>
        <p:txBody>
          <a:bodyPr>
            <a:noAutofit/>
          </a:bodyPr>
          <a:lstStyle/>
          <a:p>
            <a:pPr algn="ctr">
              <a:lnSpc>
                <a:spcPts val="2500"/>
              </a:lnSpc>
            </a:pPr>
            <a:r>
              <a:rPr lang="ru-RU" sz="3200" dirty="0" smtClean="0">
                <a:solidFill>
                  <a:srgbClr val="00B050"/>
                </a:solidFill>
              </a:rPr>
              <a:t>Нарушение порядка проведения СОУТ</a:t>
            </a:r>
            <a:endParaRPr lang="ru-RU" sz="3200" dirty="0">
              <a:solidFill>
                <a:srgbClr val="00B05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16199804"/>
              </p:ext>
            </p:extLst>
          </p:nvPr>
        </p:nvGraphicFramePr>
        <p:xfrm>
          <a:off x="1472068" y="2348880"/>
          <a:ext cx="6257940" cy="296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1822856" y="928670"/>
            <a:ext cx="5023460" cy="1285884"/>
          </a:xfrm>
          <a:prstGeom prst="ellipse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Ответственность по ч. 2 ст. 5.27.1  </a:t>
            </a:r>
            <a:r>
              <a:rPr lang="ru-RU" sz="2400" dirty="0" err="1" smtClean="0"/>
              <a:t>КоАП</a:t>
            </a:r>
            <a:r>
              <a:rPr lang="ru-RU" sz="2400" dirty="0" smtClean="0"/>
              <a:t> РФ</a:t>
            </a:r>
            <a:endParaRPr lang="ru-RU" sz="2400" dirty="0"/>
          </a:p>
        </p:txBody>
      </p: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-1260" y="6281737"/>
            <a:ext cx="9144001" cy="576263"/>
            <a:chOff x="0" y="6315076"/>
            <a:chExt cx="9144001" cy="575822"/>
          </a:xfrm>
        </p:grpSpPr>
        <p:pic>
          <p:nvPicPr>
            <p:cNvPr id="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1547664" y="5589240"/>
            <a:ext cx="658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0099"/>
                </a:solidFill>
              </a:rPr>
              <a:t>Срок окончания проведения СОУТ - 31.12.2018 г</a:t>
            </a:r>
            <a:endParaRPr lang="ru-RU" sz="2000" b="1" dirty="0">
              <a:solidFill>
                <a:srgbClr val="990099"/>
              </a:solidFill>
            </a:endParaRPr>
          </a:p>
        </p:txBody>
      </p:sp>
      <p:pic>
        <p:nvPicPr>
          <p:cNvPr id="14" name="Рисунок 13" descr="герб.jpg"/>
          <p:cNvPicPr>
            <a:picLocks noChangeAspect="1" noChangeArrowheads="1"/>
          </p:cNvPicPr>
          <p:nvPr/>
        </p:nvPicPr>
        <p:blipFill>
          <a:blip r:embed="rId10" cstate="print"/>
          <a:srcRect b="18283"/>
          <a:stretch>
            <a:fillRect/>
          </a:stretch>
        </p:blipFill>
        <p:spPr bwMode="auto">
          <a:xfrm>
            <a:off x="-44406" y="257906"/>
            <a:ext cx="1291251" cy="439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4975388"/>
              </p:ext>
            </p:extLst>
          </p:nvPr>
        </p:nvGraphicFramePr>
        <p:xfrm>
          <a:off x="755576" y="332656"/>
          <a:ext cx="7858180" cy="5712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386"/>
                <a:gridCol w="12277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Основание для</a:t>
                      </a:r>
                      <a:r>
                        <a:rPr lang="ru-RU" baseline="0" dirty="0" smtClean="0"/>
                        <a:t> проведения внеплановой СОУТ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Срок</a:t>
                      </a:r>
                    </a:p>
                    <a:p>
                      <a:pPr algn="ctr"/>
                      <a:r>
                        <a:rPr lang="ru-RU" dirty="0" smtClean="0"/>
                        <a:t>(месяц)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Ввод в эксплуатацию</a:t>
                      </a:r>
                      <a:r>
                        <a:rPr lang="ru-RU" sz="1600" baseline="0" dirty="0" smtClean="0"/>
                        <a:t> организационных рабочих мест (п.1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/>
                        <a:t>Получение</a:t>
                      </a:r>
                      <a:r>
                        <a:rPr lang="ru-RU" sz="1600" baseline="0" dirty="0" smtClean="0"/>
                        <a:t> работодателем предписания государственного инспектора труда о проведении внеплановой </a:t>
                      </a:r>
                      <a:r>
                        <a:rPr lang="ru-RU" sz="1600" baseline="0" dirty="0" err="1" smtClean="0"/>
                        <a:t>спецоценки</a:t>
                      </a:r>
                      <a:r>
                        <a:rPr lang="ru-RU" sz="1600" baseline="0" dirty="0" smtClean="0"/>
                        <a:t> в связи с выявленными в ходе проведения надзора за соблюдение трудового законодательства нарушениями требований Закона № 426-ФЗ и др. требований охраны труда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Изменение технологического</a:t>
                      </a:r>
                      <a:r>
                        <a:rPr lang="ru-RU" sz="1600" baseline="0" dirty="0" smtClean="0"/>
                        <a:t> процесса , замена производственного оборудования, которые способны оказать влияние на уровень воздействия вредных и(или) опасных производственных факторов на работников(п.3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Изменение состава применяемых материалов и (или)</a:t>
                      </a:r>
                      <a:r>
                        <a:rPr lang="ru-RU" sz="1600" baseline="0" dirty="0" smtClean="0"/>
                        <a:t> сырья, способных оказать влияние на уровень воздействия вредных и (или) опасных производственных факторов на работников(п.4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600" dirty="0" smtClean="0"/>
                        <a:t>Изменение</a:t>
                      </a:r>
                      <a:r>
                        <a:rPr lang="ru-RU" sz="1600" baseline="0" dirty="0" smtClean="0"/>
                        <a:t> применяемых средств индивидуальной и коллективной защиты, способное оказать влияние на уровень воздействия вредных и (или) опасных производственных факторов </a:t>
                      </a:r>
                      <a:r>
                        <a:rPr lang="ru-RU" sz="1600" baseline="0" dirty="0" err="1" smtClean="0"/>
                        <a:t>нп</a:t>
                      </a:r>
                      <a:r>
                        <a:rPr lang="ru-RU" sz="1600" baseline="0" dirty="0" smtClean="0"/>
                        <a:t> работников (п.5 ч. 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Произошедший на рабочем месте  несчастный случай на производстве</a:t>
                      </a:r>
                      <a:r>
                        <a:rPr lang="ru-RU" sz="1600" baseline="0" dirty="0" smtClean="0"/>
                        <a:t> или выявленное профессиональное заболевание, причинами который явилось воздействие на работников вредных и (или) опасных производственных факторов(п.6 ч.1)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</a:pPr>
                      <a:r>
                        <a:rPr lang="ru-RU" sz="1600" dirty="0" smtClean="0"/>
                        <a:t>Наличие мотивированных предложений выборных органов первичных профсоюз</a:t>
                      </a:r>
                      <a:r>
                        <a:rPr lang="ru-RU" sz="1600" baseline="0" dirty="0" smtClean="0"/>
                        <a:t>ных организаций или иного представительного органа работников о поведении внеплановой СОУТ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-1" y="6281737"/>
            <a:ext cx="9144001" cy="576263"/>
            <a:chOff x="0" y="6315076"/>
            <a:chExt cx="9144001" cy="575822"/>
          </a:xfrm>
        </p:grpSpPr>
        <p:pic>
          <p:nvPicPr>
            <p:cNvPr id="1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9581067"/>
              </p:ext>
            </p:extLst>
          </p:nvPr>
        </p:nvGraphicFramePr>
        <p:xfrm>
          <a:off x="636105" y="188640"/>
          <a:ext cx="7725671" cy="616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798"/>
                <a:gridCol w="2645649"/>
                <a:gridCol w="2575224"/>
              </a:tblGrid>
              <a:tr h="771165"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Спецоценка</a:t>
                      </a:r>
                      <a:r>
                        <a:rPr lang="ru-RU" dirty="0" smtClean="0"/>
                        <a:t> проводится незамедлительно</a:t>
                      </a:r>
                      <a:r>
                        <a:rPr lang="ru-RU" b="1" dirty="0" smtClean="0"/>
                        <a:t> </a:t>
                      </a:r>
                      <a:r>
                        <a:rPr lang="ru-RU" dirty="0" smtClean="0"/>
                        <a:t>в отношении рабочих мест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8154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Работников, профессии,</a:t>
                      </a:r>
                      <a:r>
                        <a:rPr lang="ru-RU" baseline="0" dirty="0" smtClean="0"/>
                        <a:t> должности, специальности которых включены в списки работ, производств, должностей, специальностей, с учетом которых досрочно назначается пенсия по старости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связи с работой на которой в соответствии с законодательными</a:t>
                      </a:r>
                      <a:r>
                        <a:rPr lang="ru-RU" baseline="0" dirty="0" smtClean="0"/>
                        <a:t> и иными актами предоставляются гарантии и компенсации за работу с вредными и (или) опасными условиями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которых по результатам ранее проведенных</a:t>
                      </a:r>
                      <a:r>
                        <a:rPr lang="ru-RU" baseline="0" dirty="0" smtClean="0"/>
                        <a:t> аттестации были установлены вредные и (или) опасные условия труда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14290"/>
            <a:ext cx="7499176" cy="100013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Характерные ошибки работодателя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428736"/>
            <a:ext cx="8507288" cy="489586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Отсутствие внеплановой СОУТ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Нарушен порядок проведения СОУТ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Нарушение сроков предоставления декларации по результатам СОУТ (отсутствие сведений во ФГИС СОУТ)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Декларирование вакантных рабочих мест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Неправильное применение результатов проведения СОУТ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Отсутствие внесения изменений в трудовой договор по итогам СОУТ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990099"/>
                </a:solidFill>
              </a:rPr>
              <a:t>Декларирование рабочих мест, указанных в пунктах 1,2,3 части 6 статьи 10 Федерального закона 426-ФЗ</a:t>
            </a: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-16848" y="6298420"/>
            <a:ext cx="9144001" cy="576263"/>
            <a:chOff x="0" y="6315076"/>
            <a:chExt cx="9144001" cy="575822"/>
          </a:xfrm>
        </p:grpSpPr>
        <p:pic>
          <p:nvPicPr>
            <p:cNvPr id="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Рисунок 12" descr="герб.jpg"/>
          <p:cNvPicPr>
            <a:picLocks noChangeAspect="1" noChangeArrowheads="1"/>
          </p:cNvPicPr>
          <p:nvPr/>
        </p:nvPicPr>
        <p:blipFill>
          <a:blip r:embed="rId6" cstate="print"/>
          <a:srcRect b="18283"/>
          <a:stretch>
            <a:fillRect/>
          </a:stretch>
        </p:blipFill>
        <p:spPr bwMode="auto">
          <a:xfrm>
            <a:off x="-16848" y="404664"/>
            <a:ext cx="1440655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39581067"/>
              </p:ext>
            </p:extLst>
          </p:nvPr>
        </p:nvGraphicFramePr>
        <p:xfrm>
          <a:off x="636105" y="188640"/>
          <a:ext cx="7725671" cy="6169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798"/>
                <a:gridCol w="2645649"/>
                <a:gridCol w="2575224"/>
              </a:tblGrid>
              <a:tr h="771165">
                <a:tc gridSpan="3">
                  <a:txBody>
                    <a:bodyPr/>
                    <a:lstStyle/>
                    <a:p>
                      <a:r>
                        <a:rPr lang="ru-RU" dirty="0" smtClean="0"/>
                        <a:t>Декларирование </a:t>
                      </a:r>
                      <a:r>
                        <a:rPr lang="ru-RU" b="1" dirty="0" smtClean="0"/>
                        <a:t>не может проводиться </a:t>
                      </a:r>
                      <a:r>
                        <a:rPr lang="ru-RU" dirty="0" smtClean="0"/>
                        <a:t>в отношении рабочих мест</a:t>
                      </a:r>
                      <a:endParaRPr lang="ru-RU" dirty="0"/>
                    </a:p>
                  </a:txBody>
                  <a:tcPr>
                    <a:solidFill>
                      <a:srgbClr val="99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8154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Работников, профессии,</a:t>
                      </a:r>
                      <a:r>
                        <a:rPr lang="ru-RU" baseline="0" dirty="0" smtClean="0"/>
                        <a:t> должности, специальности которых включены в списки работ, производств, должностей, специальностей, с учетом которых досрочно назначается пенсия по старости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связи с работой на которой в соответствии с законодательными</a:t>
                      </a:r>
                      <a:r>
                        <a:rPr lang="ru-RU" baseline="0" dirty="0" smtClean="0"/>
                        <a:t> и иными актами предоставляются гарантии и компенсации за работу с вредными и (или) опасными условиями труда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которых по результатам ранее проведенных</a:t>
                      </a:r>
                      <a:r>
                        <a:rPr lang="ru-RU" baseline="0" dirty="0" smtClean="0"/>
                        <a:t> аттестации были установлены вредные и (или) опасные условия труда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4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65123" y="2679887"/>
            <a:ext cx="2643206" cy="150019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Организация проведения труда</a:t>
            </a:r>
            <a:endParaRPr lang="ru-RU" sz="2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2250"/>
            <a:ext cx="2571768" cy="4357718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СОУТ проводится совместно работодателем и организацией или организациями, проводящими специальную оценку и привлекаемыми на основании гражданско-правового договора</a:t>
            </a: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86116" y="110012"/>
            <a:ext cx="2571768" cy="2286016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Обязанности по организации и финансированию проведения СОУТ возлагаются на руководителя</a:t>
            </a:r>
            <a:endParaRPr lang="ru-RU" sz="2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0419" y="4486219"/>
            <a:ext cx="2714644" cy="1571612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СОУТ проводится в соответствии с методикой ее проведения</a:t>
            </a:r>
            <a:endParaRPr lang="ru-RU" sz="2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50" y="30534"/>
            <a:ext cx="2571768" cy="3571900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СОУТ проводится не реже чем один раз в пять лет (за </a:t>
            </a:r>
            <a:r>
              <a:rPr lang="ru-RU" sz="2000" dirty="0" err="1" smtClean="0"/>
              <a:t>искл.внеплановой</a:t>
            </a:r>
            <a:r>
              <a:rPr lang="ru-RU" sz="2000" dirty="0" smtClean="0"/>
              <a:t> СОУТ ) Указанный срок исчисляется со дня утверждения отчета о проведении СОУТ</a:t>
            </a:r>
            <a:endParaRPr lang="ru-RU" sz="20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25535" y="4225109"/>
            <a:ext cx="5214974" cy="2071678"/>
          </a:xfrm>
          <a:prstGeom prst="roundRect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 случае проведения СОУТ в отношении условий труда работников, допущенных к сведениям, отнесенным к государственной или иной тайне, ее проведение осуществляется с учетом требований законодательства РФ о </a:t>
            </a:r>
            <a:r>
              <a:rPr lang="ru-RU" sz="2000" dirty="0" err="1" smtClean="0"/>
              <a:t>гостайне</a:t>
            </a:r>
            <a:endParaRPr lang="ru-RU" sz="20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4615288" y="2492896"/>
            <a:ext cx="71438" cy="14287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142202">
            <a:off x="2922777" y="2528615"/>
            <a:ext cx="571504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735723">
            <a:off x="5944434" y="2223906"/>
            <a:ext cx="257235" cy="537980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9487336">
            <a:off x="3027023" y="4147344"/>
            <a:ext cx="500066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3333796">
            <a:off x="6006184" y="3766677"/>
            <a:ext cx="571504" cy="214314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>
            <a:grpSpLocks/>
          </p:cNvGrpSpPr>
          <p:nvPr/>
        </p:nvGrpSpPr>
        <p:grpSpPr bwMode="auto">
          <a:xfrm>
            <a:off x="0" y="6453336"/>
            <a:ext cx="9144001" cy="404664"/>
            <a:chOff x="0" y="6315076"/>
            <a:chExt cx="9144001" cy="575822"/>
          </a:xfrm>
        </p:grpSpPr>
        <p:pic>
          <p:nvPicPr>
            <p:cNvPr id="16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18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Скругленный прямоугольник 5"/>
          <p:cNvSpPr/>
          <p:nvPr/>
        </p:nvSpPr>
        <p:spPr>
          <a:xfrm>
            <a:off x="1357290" y="357166"/>
            <a:ext cx="6968330" cy="5040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Характерные нарушения в области охраны труда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0006" y="1671950"/>
            <a:ext cx="5608214" cy="50405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Отсутствие </a:t>
            </a:r>
            <a:r>
              <a:rPr lang="ru-RU" sz="2000" b="1" dirty="0">
                <a:solidFill>
                  <a:srgbClr val="00B050"/>
                </a:solidFill>
              </a:rPr>
              <a:t>системы управления охраной труда 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25728" y="2612877"/>
            <a:ext cx="4934729" cy="6480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</a:t>
            </a:r>
            <a:r>
              <a:rPr lang="ru-RU" b="1" dirty="0" smtClean="0">
                <a:solidFill>
                  <a:srgbClr val="00B050"/>
                </a:solidFill>
              </a:rPr>
              <a:t>арушения </a:t>
            </a:r>
            <a:r>
              <a:rPr lang="ru-RU" b="1" dirty="0">
                <a:solidFill>
                  <a:srgbClr val="00B050"/>
                </a:solidFill>
              </a:rPr>
              <a:t>порядка проведения обучения и инструктирования </a:t>
            </a:r>
            <a:r>
              <a:rPr lang="ru-RU" b="1" dirty="0" smtClean="0">
                <a:solidFill>
                  <a:srgbClr val="00B050"/>
                </a:solidFill>
              </a:rPr>
              <a:t>по </a:t>
            </a:r>
            <a:r>
              <a:rPr lang="ru-RU" b="1" dirty="0">
                <a:solidFill>
                  <a:srgbClr val="00B050"/>
                </a:solidFill>
              </a:rPr>
              <a:t>охране труда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4301715" y="3758153"/>
            <a:ext cx="4536504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Н</a:t>
            </a:r>
            <a:r>
              <a:rPr lang="ru-RU" sz="2000" b="1" dirty="0" smtClean="0">
                <a:solidFill>
                  <a:srgbClr val="00B050"/>
                </a:solidFill>
              </a:rPr>
              <a:t>арушения </a:t>
            </a:r>
            <a:r>
              <a:rPr lang="ru-RU" sz="2000" b="1" dirty="0">
                <a:solidFill>
                  <a:srgbClr val="00B050"/>
                </a:solidFill>
              </a:rPr>
              <a:t>порядка проведения обязательных медицинских осмотров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59747" y="4689864"/>
            <a:ext cx="4800709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Н</a:t>
            </a:r>
            <a:r>
              <a:rPr lang="ru-RU" sz="2000" b="1" dirty="0" smtClean="0">
                <a:solidFill>
                  <a:srgbClr val="00B050"/>
                </a:solidFill>
              </a:rPr>
              <a:t>е </a:t>
            </a:r>
            <a:r>
              <a:rPr lang="ru-RU" sz="2000" b="1" dirty="0">
                <a:solidFill>
                  <a:srgbClr val="00B050"/>
                </a:solidFill>
              </a:rPr>
              <a:t>соблюдение установленного порядка </a:t>
            </a:r>
            <a:r>
              <a:rPr lang="ru-RU" sz="2000" b="1" dirty="0" smtClean="0">
                <a:solidFill>
                  <a:srgbClr val="00B050"/>
                </a:solidFill>
              </a:rPr>
              <a:t>проведения СОУТ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318686" y="5661248"/>
            <a:ext cx="4519533" cy="576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Нарушение </a:t>
            </a:r>
            <a:r>
              <a:rPr lang="ru-RU" sz="2000" b="1" dirty="0">
                <a:solidFill>
                  <a:srgbClr val="00B050"/>
                </a:solidFill>
              </a:rPr>
              <a:t>порядка расследования, оформления и </a:t>
            </a:r>
            <a:r>
              <a:rPr lang="ru-RU" sz="2000" b="1" dirty="0" smtClean="0">
                <a:solidFill>
                  <a:srgbClr val="00B050"/>
                </a:solidFill>
              </a:rPr>
              <a:t>учета НС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s://onlineclassking.com/images/icon/classroo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678" y="2204864"/>
            <a:ext cx="1464097" cy="14640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m0-tub-ru.yandex.net/i?id=6d442c06d7e9c83f6ebc9b72d94d5228-l&amp;n=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012" y="3351183"/>
            <a:ext cx="1369099" cy="12869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8a6a8229defadefd9e95a388b255c164&amp;n=13&amp;exp=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488" y="1514604"/>
            <a:ext cx="978290" cy="9782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mage.flaticon.com/icons/png/512/130/130176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498" y="5350681"/>
            <a:ext cx="1197198" cy="11971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0-tub-ru.yandex.net/i?id=cacaa7acfc275a78af49a3b0c6e8626b-l&amp;n=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383" y="4348530"/>
            <a:ext cx="1416072" cy="12587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323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28802"/>
            <a:ext cx="8424936" cy="439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0" y="6315075"/>
            <a:ext cx="9144000" cy="576263"/>
            <a:chOff x="0" y="6315076"/>
            <a:chExt cx="9144001" cy="575822"/>
          </a:xfrm>
        </p:grpSpPr>
        <p:pic>
          <p:nvPicPr>
            <p:cNvPr id="25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0" y="6321622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280600" y="6321621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367633" y="6321621"/>
              <a:ext cx="153585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18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903491" y="6321621"/>
              <a:ext cx="1397615" cy="569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Picture 13">
              <a:extLst>
                <a:ext uri="{FF2B5EF4-FFF2-40B4-BE49-F238E27FC236}"/>
              </a:extLst>
            </p:cNvPr>
            <p:cNvPicPr>
              <a:picLocks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5306340" y="6315077"/>
              <a:ext cx="1303388" cy="56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16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586940" y="6315076"/>
              <a:ext cx="1087033" cy="5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" name="Picture 17">
              <a:extLst>
                <a:ext uri="{FF2B5EF4-FFF2-40B4-BE49-F238E27FC236}"/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 r="4457"/>
            <a:stretch/>
          </p:blipFill>
          <p:spPr bwMode="auto">
            <a:xfrm>
              <a:off x="7673973" y="6315076"/>
              <a:ext cx="1470028" cy="569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Скругленный прямоугольник 5">
            <a:extLst>
              <a:ext uri="{FF2B5EF4-FFF2-40B4-BE49-F238E27FC236}"/>
            </a:extLst>
          </p:cNvPr>
          <p:cNvSpPr/>
          <p:nvPr/>
        </p:nvSpPr>
        <p:spPr>
          <a:xfrm>
            <a:off x="500034" y="642918"/>
            <a:ext cx="8403401" cy="1071570"/>
          </a:xfrm>
          <a:prstGeom prst="roundRect">
            <a:avLst>
              <a:gd name="adj" fmla="val 28794"/>
            </a:avLst>
          </a:prstGeom>
          <a:solidFill>
            <a:schemeClr val="accent1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altLang="ru-RU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Ст. </a:t>
            </a:r>
            <a:r>
              <a:rPr lang="ru-RU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212</a:t>
            </a:r>
            <a:r>
              <a:rPr lang="ru-RU" altLang="ru-RU" sz="2000" b="1" dirty="0" smtClean="0">
                <a:solidFill>
                  <a:srgbClr val="00B05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Трудового кодекса РФ предусматривает обязанность работодателя, с учетом специфики, создать и обеспечить функционирование </a:t>
            </a:r>
            <a:r>
              <a:rPr lang="ru-RU" altLang="ru-RU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системы управления охраной труда (СУОТ)</a:t>
            </a:r>
            <a:endParaRPr lang="ru-RU" altLang="ru-RU" sz="2000" b="1" dirty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5" name="Стрелка вниз 44"/>
          <p:cNvSpPr/>
          <p:nvPr/>
        </p:nvSpPr>
        <p:spPr>
          <a:xfrm rot="2821709">
            <a:off x="3369996" y="3726660"/>
            <a:ext cx="246660" cy="1128310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67944" y="2348880"/>
            <a:ext cx="3606028" cy="1296144"/>
          </a:xfrm>
          <a:prstGeom prst="roundRect">
            <a:avLst/>
          </a:prstGeom>
          <a:solidFill>
            <a:schemeClr val="accent6">
              <a:lumMod val="75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СУОТ</a:t>
            </a:r>
          </a:p>
          <a:p>
            <a:pPr algn="ctr"/>
            <a:r>
              <a:rPr lang="ru-RU" dirty="0" smtClean="0"/>
              <a:t>«Методические рекомендации» </a:t>
            </a:r>
            <a:r>
              <a:rPr lang="ru-RU" dirty="0"/>
              <a:t>Приказ Роструда </a:t>
            </a:r>
            <a:endParaRPr lang="ru-RU" dirty="0" smtClean="0"/>
          </a:p>
          <a:p>
            <a:pPr algn="ctr"/>
            <a:r>
              <a:rPr lang="ru-RU" dirty="0" smtClean="0"/>
              <a:t>от 21.03.2019 г № 77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83" y="4752168"/>
            <a:ext cx="2259379" cy="131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727" y="4765603"/>
            <a:ext cx="2207647" cy="1298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326" y="4752168"/>
            <a:ext cx="2592140" cy="141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Стрелка вниз 33"/>
          <p:cNvSpPr/>
          <p:nvPr/>
        </p:nvSpPr>
        <p:spPr>
          <a:xfrm>
            <a:off x="5014667" y="3816027"/>
            <a:ext cx="246660" cy="936141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8803802">
            <a:off x="6179058" y="3710800"/>
            <a:ext cx="246660" cy="1128310"/>
          </a:xfrm>
          <a:prstGeom prst="downArrow">
            <a:avLst>
              <a:gd name="adj1" fmla="val 50000"/>
              <a:gd name="adj2" fmla="val 19301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224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</TotalTime>
  <Words>879</Words>
  <Application>Microsoft Office PowerPoint</Application>
  <PresentationFormat>Экран (4:3)</PresentationFormat>
  <Paragraphs>107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 специальной оценке условий труда</vt:lpstr>
      <vt:lpstr>Нарушение порядка проведения СОУТ</vt:lpstr>
      <vt:lpstr>Слайд 3</vt:lpstr>
      <vt:lpstr>Слайд 4</vt:lpstr>
      <vt:lpstr>Характерные ошибки работодателя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специальной оценке условий труда</dc:title>
  <dc:creator>Арина Федорова</dc:creator>
  <cp:lastModifiedBy>DubininaNA</cp:lastModifiedBy>
  <cp:revision>175</cp:revision>
  <dcterms:created xsi:type="dcterms:W3CDTF">2018-07-10T14:08:54Z</dcterms:created>
  <dcterms:modified xsi:type="dcterms:W3CDTF">2019-04-24T14:12:43Z</dcterms:modified>
</cp:coreProperties>
</file>