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9" r:id="rId2"/>
    <p:sldId id="275" r:id="rId3"/>
    <p:sldId id="286" r:id="rId4"/>
    <p:sldId id="287" r:id="rId5"/>
    <p:sldId id="273" r:id="rId6"/>
    <p:sldId id="283" r:id="rId7"/>
    <p:sldId id="268" r:id="rId8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9568"/>
    <a:srgbClr val="8AB0DA"/>
    <a:srgbClr val="79A5D5"/>
    <a:srgbClr val="7BB1D3"/>
    <a:srgbClr val="4667A8"/>
    <a:srgbClr val="2F70BF"/>
    <a:srgbClr val="BB4643"/>
    <a:srgbClr val="779B03"/>
    <a:srgbClr val="85AD03"/>
    <a:srgbClr val="97C5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63" autoAdjust="0"/>
  </p:normalViewPr>
  <p:slideViewPr>
    <p:cSldViewPr>
      <p:cViewPr>
        <p:scale>
          <a:sx n="90" d="100"/>
          <a:sy n="90" d="100"/>
        </p:scale>
        <p:origin x="-12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807692307692305"/>
          <c:h val="1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24"/>
      </c:pieChart>
      <c:spPr>
        <a:noFill/>
        <a:ln w="25409">
          <a:noFill/>
        </a:ln>
      </c:spPr>
    </c:plotArea>
    <c:plotVisOnly val="1"/>
    <c:dispBlanksAs val="zero"/>
    <c:showDLblsOverMax val="0"/>
  </c:chart>
  <c:txPr>
    <a:bodyPr/>
    <a:lstStyle/>
    <a:p>
      <a:pPr>
        <a:defRPr sz="1801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3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19617482978081802"/>
                  <c:y val="7.26948922843580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8708318123383116"/>
                  <c:y val="-0.351052755385782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20660402812385925"/>
                  <c:y val="9.73086303588652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Нелегальный сектор</c:v>
                </c:pt>
                <c:pt idx="1">
                  <c:v>Работающие</c:v>
                </c:pt>
                <c:pt idx="2">
                  <c:v>Др категории</c:v>
                </c:pt>
                <c:pt idx="3">
                  <c:v>Легализовано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672</c:v>
                </c:pt>
                <c:pt idx="1">
                  <c:v>899</c:v>
                </c:pt>
                <c:pt idx="2">
                  <c:v>1126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lang="ru-RU" kern="1200">
          <a:solidFill>
            <a:schemeClr val="tx1"/>
          </a:solidFill>
          <a:latin typeface="Calibri" pitchFamily="34" charset="0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0.41041</cdr:x>
      <cdr:y>0.15611</cdr:y>
    </cdr:from>
    <cdr:to>
      <cdr:x>0.76748</cdr:x>
      <cdr:y>0.34217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37692" y="576064"/>
          <a:ext cx="1342628" cy="6869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393" cy="499364"/>
          </a:xfrm>
          <a:prstGeom prst="rect">
            <a:avLst/>
          </a:prstGeom>
        </p:spPr>
        <p:txBody>
          <a:bodyPr vert="horz" lIns="92556" tIns="46278" rIns="92556" bIns="46278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991" y="0"/>
            <a:ext cx="2972392" cy="499364"/>
          </a:xfrm>
          <a:prstGeom prst="rect">
            <a:avLst/>
          </a:prstGeom>
        </p:spPr>
        <p:txBody>
          <a:bodyPr vert="horz" lIns="92556" tIns="46278" rIns="92556" bIns="46278" rtlCol="0"/>
          <a:lstStyle>
            <a:lvl1pPr algn="r">
              <a:defRPr sz="1200"/>
            </a:lvl1pPr>
          </a:lstStyle>
          <a:p>
            <a:pPr>
              <a:defRPr/>
            </a:pPr>
            <a:fld id="{9E9DC709-631D-4090-8E31-850C2E9F8E25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56" tIns="46278" rIns="92556" bIns="4627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316" y="4787176"/>
            <a:ext cx="5487370" cy="3916489"/>
          </a:xfrm>
          <a:prstGeom prst="rect">
            <a:avLst/>
          </a:prstGeom>
        </p:spPr>
        <p:txBody>
          <a:bodyPr vert="horz" lIns="92556" tIns="46278" rIns="92556" bIns="46278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911"/>
            <a:ext cx="2972393" cy="499364"/>
          </a:xfrm>
          <a:prstGeom prst="rect">
            <a:avLst/>
          </a:prstGeom>
        </p:spPr>
        <p:txBody>
          <a:bodyPr vert="horz" lIns="92556" tIns="46278" rIns="92556" bIns="4627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991" y="9447911"/>
            <a:ext cx="2972392" cy="499364"/>
          </a:xfrm>
          <a:prstGeom prst="rect">
            <a:avLst/>
          </a:prstGeom>
        </p:spPr>
        <p:txBody>
          <a:bodyPr vert="horz" wrap="square" lIns="92556" tIns="46278" rIns="92556" bIns="4627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7166263-4659-4D64-9EC1-23C2D0A63B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93992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80415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024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DC18C14-2C87-42EB-BF95-2E3E57C77060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73788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CC186BA-C381-44D6-A8EE-B453D2071347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090709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EC09C-28BD-4709-905D-E81194BB9B81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CFD0B-B725-4683-BEAF-5028A9A72E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FA8E5-8C47-4C66-876D-62B0AE6D5238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A9AD9-FB1B-4D1B-9563-1E198E0035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B5F40-ED03-44CB-BEF3-6788F213F4D3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14427-0A81-45FB-A522-9AC3524545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F0241-236A-4432-8EAD-878C6B9F206D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614CF-4CD3-4B4F-B843-34DD14B2BD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43D4C-5837-4739-832E-C5CA479218CF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DE89D-159D-4E21-9D73-037B06F69C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5E6BA-50F4-488C-BB69-17FF1C44EC83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2D387-DACD-45DA-9230-BA65E11E9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7B0BC-5595-4FFC-83EC-AD43D2C946E3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B6B26-8592-4F0C-90E0-1B6947A89C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9D55E-2145-467A-B6DD-FC413837CF40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26BC9-30C1-4F03-A1AA-85AFBF3BB0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BFCE-546B-4370-BFD6-F0B6124019A1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F7A63-1D44-4B4D-B3EF-F4DB5AC421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87DF4-C2A5-44C6-8CBE-2608F2BB6D00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A4038-3D01-46A3-B939-CFF1C0740E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B1257-5DE4-4650-A5F7-4C84C86A10DA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AC868-9D2C-4955-B42F-87A873633B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214D92-93D2-4938-93FD-BD7776F04B4B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20EB797-DBC9-4C7F-9F1E-946C60F81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68313" y="1916113"/>
            <a:ext cx="8229600" cy="2368550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Контрольно-надзорная деятельность</a:t>
            </a:r>
            <a:b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рамках легализации трудовых отношений в Ставропольском крае</a:t>
            </a:r>
            <a:r>
              <a:rPr lang="ru-RU" alt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Box 14"/>
          <p:cNvSpPr txBox="1">
            <a:spLocks noChangeArrowheads="1"/>
          </p:cNvSpPr>
          <p:nvPr/>
        </p:nvSpPr>
        <p:spPr bwMode="auto">
          <a:xfrm>
            <a:off x="250825" y="5013325"/>
            <a:ext cx="84978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altLang="ru-RU" b="1" i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Государственной инспекции труда в Ставропольском крае Людмила Викторовна Хохрякова</a:t>
            </a:r>
          </a:p>
          <a:p>
            <a:pPr eaLnBrk="1" hangingPunct="1"/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02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10501" y="2492896"/>
            <a:ext cx="8085388" cy="72008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ликвидации неформальной занятости</a:t>
            </a:r>
            <a:endParaRPr lang="ru-RU" alt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9548" y="3501007"/>
            <a:ext cx="8116847" cy="91613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фактов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неофициального оформления трудовых отношений с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работниками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10501" y="5366108"/>
            <a:ext cx="8104747" cy="94896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 пресечение «серых» схем и расчетов</a:t>
            </a:r>
          </a:p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наличной форме при оплате </a:t>
            </a: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181317" y="955675"/>
            <a:ext cx="8783637" cy="1304925"/>
          </a:xfrm>
          <a:prstGeom prst="roundRect">
            <a:avLst>
              <a:gd name="adj" fmla="val 21597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300" b="1" dirty="0">
                <a:solidFill>
                  <a:srgbClr val="FF0000"/>
                </a:solidFill>
              </a:rPr>
              <a:t>С 11 января 2018 года </a:t>
            </a:r>
            <a:r>
              <a:rPr lang="ru-RU" sz="1300" dirty="0">
                <a:solidFill>
                  <a:schemeClr val="tx1"/>
                </a:solidFill>
              </a:rPr>
              <a:t>вступили в силу изменения норм ст. 360 Трудового кодекса РФ, которыми ГИТ предоставлено право беспрепятственно проводить проверки соблюдения прав работников в организациях </a:t>
            </a:r>
            <a:r>
              <a:rPr lang="ru-RU" sz="1300" b="1" dirty="0">
                <a:solidFill>
                  <a:srgbClr val="FF0000"/>
                </a:solidFill>
              </a:rPr>
              <a:t>без предварительного их предупреждения</a:t>
            </a:r>
            <a:r>
              <a:rPr lang="ru-RU" sz="1300" dirty="0">
                <a:solidFill>
                  <a:schemeClr val="tx1"/>
                </a:solidFill>
              </a:rPr>
              <a:t> по обращению и заявлению граждан, в том числе индивидуальных предпринимателей, юридических лиц, информации от органов государственной власти, органов местного самоуправления, профессиональных союзов, из средств массовой информации о фактах уклонения от оформления трудового договора, ненадлежащего оформления трудового договора или заключения гражданско-правового договора.</a:t>
            </a:r>
          </a:p>
        </p:txBody>
      </p:sp>
      <p:sp>
        <p:nvSpPr>
          <p:cNvPr id="21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9548" y="4417141"/>
            <a:ext cx="8104747" cy="94896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фактов </a:t>
            </a:r>
            <a:r>
              <a:rPr lang="ru-RU" alt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гражданско-правовых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договоров, подменяющих понятие трудовые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04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71" y="1376474"/>
            <a:ext cx="1888062" cy="114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15" descr="герб.jpg"/>
          <p:cNvPicPr>
            <a:picLocks noChangeAspect="1" noChangeArrowheads="1"/>
          </p:cNvPicPr>
          <p:nvPr/>
        </p:nvPicPr>
        <p:blipFill>
          <a:blip r:embed="rId4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2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Блок-схема: альтернативный процесс 22"/>
          <p:cNvSpPr/>
          <p:nvPr/>
        </p:nvSpPr>
        <p:spPr>
          <a:xfrm>
            <a:off x="4211960" y="2717168"/>
            <a:ext cx="4289636" cy="2952329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2503057" y="1625144"/>
            <a:ext cx="5998539" cy="989960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2524397" y="1660997"/>
            <a:ext cx="57925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Поступила информация из муниципальных образований для  проведения проверок</a:t>
            </a:r>
          </a:p>
          <a:p>
            <a:pPr algn="ctr"/>
            <a:r>
              <a:rPr lang="ru-RU" sz="1600" b="1" dirty="0" smtClean="0"/>
              <a:t>Основание: распоряжение № 156-р от 29.03.18 п.1.2.2.2</a:t>
            </a:r>
            <a:endParaRPr lang="ru-RU" sz="1600" dirty="0" smtClean="0"/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561485" y="892175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Ликвидация неофициального оформления трудовых отношений в хозяйствующих субъектах Ставропольского края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95" y="2717168"/>
            <a:ext cx="3299972" cy="286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15714" y="2924944"/>
            <a:ext cx="36421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предоставили  информацию:</a:t>
            </a:r>
          </a:p>
          <a:p>
            <a:pPr algn="ctr"/>
            <a:endParaRPr lang="ru-RU" sz="2000" b="1" dirty="0">
              <a:solidFill>
                <a:srgbClr val="FFFF00"/>
              </a:solidFill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г</a:t>
            </a:r>
            <a:r>
              <a:rPr lang="ru-RU" sz="2800" b="1" dirty="0" smtClean="0">
                <a:solidFill>
                  <a:srgbClr val="FF0000"/>
                </a:solidFill>
              </a:rPr>
              <a:t>. Ставрополь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г. Пятигорск</a:t>
            </a:r>
          </a:p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Труновский</a:t>
            </a:r>
            <a:r>
              <a:rPr lang="ru-RU" sz="2800" b="1" dirty="0" smtClean="0">
                <a:solidFill>
                  <a:srgbClr val="FF0000"/>
                </a:solidFill>
              </a:rPr>
              <a:t> район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532440" y="61913"/>
            <a:ext cx="61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07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1197394" y="975586"/>
            <a:ext cx="7009408" cy="92551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в ОМС жителей края</a:t>
            </a:r>
          </a:p>
          <a:p>
            <a:pPr algn="ctr" eaLnBrk="1" hangingPunct="1">
              <a:defRPr/>
            </a:pPr>
            <a:r>
              <a:rPr lang="ru-RU" alt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2,7 млн. человек</a:t>
            </a:r>
            <a:endParaRPr lang="ru-RU" alt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837437"/>
              </p:ext>
            </p:extLst>
          </p:nvPr>
        </p:nvGraphicFramePr>
        <p:xfrm>
          <a:off x="2819896" y="2455862"/>
          <a:ext cx="4752975" cy="3673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5130" name="TextBox 3"/>
          <p:cNvSpPr txBox="1">
            <a:spLocks noChangeArrowheads="1"/>
          </p:cNvSpPr>
          <p:nvPr/>
        </p:nvSpPr>
        <p:spPr bwMode="auto">
          <a:xfrm>
            <a:off x="5685830" y="5666023"/>
            <a:ext cx="1444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/>
              <a:t>Работающие</a:t>
            </a:r>
          </a:p>
        </p:txBody>
      </p:sp>
      <p:sp>
        <p:nvSpPr>
          <p:cNvPr id="5133" name="TextBox 22"/>
          <p:cNvSpPr txBox="1">
            <a:spLocks noChangeArrowheads="1"/>
          </p:cNvSpPr>
          <p:nvPr/>
        </p:nvSpPr>
        <p:spPr bwMode="auto">
          <a:xfrm>
            <a:off x="5724517" y="3121232"/>
            <a:ext cx="231929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dirty="0"/>
              <a:t>Нелегальный</a:t>
            </a:r>
            <a:r>
              <a:rPr lang="ru-RU" altLang="ru-RU" sz="1400" b="1" dirty="0"/>
              <a:t> </a:t>
            </a:r>
            <a:r>
              <a:rPr lang="ru-RU" altLang="ru-RU" dirty="0"/>
              <a:t>сектор</a:t>
            </a:r>
            <a:r>
              <a:rPr lang="ru-RU" altLang="ru-RU" sz="1400" b="1" dirty="0" smtClean="0"/>
              <a:t> </a:t>
            </a:r>
          </a:p>
          <a:p>
            <a:r>
              <a:rPr lang="ru-RU" altLang="ru-RU" sz="1400" dirty="0" smtClean="0"/>
              <a:t>(</a:t>
            </a:r>
            <a:r>
              <a:rPr lang="ru-RU" altLang="ru-RU" sz="1400" dirty="0"/>
              <a:t>эк. </a:t>
            </a:r>
            <a:r>
              <a:rPr lang="ru-RU" altLang="ru-RU" sz="1400" dirty="0" smtClean="0"/>
              <a:t>активное население)</a:t>
            </a:r>
            <a:endParaRPr lang="ru-RU" altLang="ru-RU" sz="1400" dirty="0"/>
          </a:p>
          <a:p>
            <a:endParaRPr lang="ru-RU" altLang="ru-RU" sz="1400" b="1" dirty="0"/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956547" y="3715812"/>
            <a:ext cx="17351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/>
              <a:t>Пенсионеры, учащиеся и др. </a:t>
            </a:r>
            <a:r>
              <a:rPr lang="ru-RU" altLang="ru-RU" dirty="0" smtClean="0"/>
              <a:t>категории</a:t>
            </a:r>
            <a:endParaRPr lang="ru-RU" alt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05786582"/>
              </p:ext>
            </p:extLst>
          </p:nvPr>
        </p:nvGraphicFramePr>
        <p:xfrm>
          <a:off x="2061270" y="3014414"/>
          <a:ext cx="5040560" cy="3417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572000" y="4769482"/>
            <a:ext cx="111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  <a:r>
              <a:rPr lang="ru-RU" dirty="0" smtClean="0"/>
              <a:t>ыс. чел.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2987824" y="4184755"/>
            <a:ext cx="111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  <a:r>
              <a:rPr lang="ru-RU" dirty="0" smtClean="0"/>
              <a:t>ыс. чел.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605157" y="3921451"/>
            <a:ext cx="111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  <a:r>
              <a:rPr lang="ru-RU" dirty="0" smtClean="0"/>
              <a:t>ыс. чел.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635896" y="1901099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Легализовано </a:t>
            </a:r>
            <a:r>
              <a:rPr lang="ru-RU" dirty="0" smtClean="0"/>
              <a:t>  за</a:t>
            </a:r>
            <a:endParaRPr lang="ru-RU" dirty="0" smtClean="0"/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2016 – 2019 г.     </a:t>
            </a:r>
            <a:r>
              <a:rPr lang="ru-RU" b="1" dirty="0" smtClean="0">
                <a:solidFill>
                  <a:srgbClr val="FF0000"/>
                </a:solidFill>
              </a:rPr>
              <a:t>876 чел.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3244868"/>
            <a:ext cx="0" cy="267118"/>
          </a:xfrm>
          <a:prstGeom prst="straightConnector1">
            <a:avLst/>
          </a:prstGeom>
          <a:ln>
            <a:solidFill>
              <a:srgbClr val="FF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16216" y="198884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НЕЛЕГАЛИЗОВАНО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более </a:t>
            </a:r>
            <a:r>
              <a:rPr lang="ru-RU" b="1" dirty="0" smtClean="0">
                <a:solidFill>
                  <a:srgbClr val="FF0000"/>
                </a:solidFill>
              </a:rPr>
              <a:t>670 </a:t>
            </a:r>
            <a:r>
              <a:rPr lang="ru-RU" b="1" dirty="0" smtClean="0">
                <a:solidFill>
                  <a:srgbClr val="FF0000"/>
                </a:solidFill>
              </a:rPr>
              <a:t>тыс. чел.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532440" y="61913"/>
            <a:ext cx="61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20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6957717" y="2176534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3656661" y="2096841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75490" y="2150889"/>
            <a:ext cx="1616050" cy="114955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Ликвидация неофициального оформления трудовых отношений в хозяйствующих субъектах в 1 квартале 2019 года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0431" y="2156772"/>
            <a:ext cx="146804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900" dirty="0" smtClean="0"/>
          </a:p>
          <a:p>
            <a:pPr algn="ctr"/>
            <a:r>
              <a:rPr lang="ru-RU" sz="1600" dirty="0" smtClean="0"/>
              <a:t>Проведено проверок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30665" y="2095092"/>
            <a:ext cx="1468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Выявлены нарушения в </a:t>
            </a:r>
            <a:r>
              <a:rPr lang="ru-RU" sz="2400" b="1" dirty="0" smtClean="0">
                <a:solidFill>
                  <a:srgbClr val="FF0000"/>
                </a:solidFill>
              </a:rPr>
              <a:t>28</a:t>
            </a:r>
          </a:p>
          <a:p>
            <a:pPr algn="ctr"/>
            <a:r>
              <a:rPr lang="ru-RU" sz="1600" dirty="0" smtClean="0"/>
              <a:t>хоз. субъектах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16973" y="2280931"/>
            <a:ext cx="16567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Наложено штрафов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731</a:t>
            </a:r>
            <a:r>
              <a:rPr lang="ru-RU" sz="2400" dirty="0" smtClean="0"/>
              <a:t> </a:t>
            </a:r>
            <a:r>
              <a:rPr lang="ru-RU" sz="1600" dirty="0" smtClean="0"/>
              <a:t>тыс. руб.</a:t>
            </a:r>
            <a:endParaRPr lang="ru-RU" sz="1600" dirty="0"/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6957717" y="4226020"/>
            <a:ext cx="1616050" cy="112457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7031721" y="4311255"/>
            <a:ext cx="14680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Оформлено договоров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2580133" y="2546358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5812143" y="2548887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5400000">
            <a:off x="7457338" y="3576631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images.trucksale.ru/upload/news/thumb900xr_710d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18" y="4010873"/>
            <a:ext cx="260386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лево 2"/>
          <p:cNvSpPr/>
          <p:nvPr/>
        </p:nvSpPr>
        <p:spPr>
          <a:xfrm>
            <a:off x="5812143" y="4670522"/>
            <a:ext cx="576064" cy="34479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альтернативный процесс 49"/>
          <p:cNvSpPr/>
          <p:nvPr/>
        </p:nvSpPr>
        <p:spPr>
          <a:xfrm>
            <a:off x="575490" y="4194769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1439" y="4203533"/>
            <a:ext cx="15229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Информация по каждому работнику отправлена в УФНС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949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2752403" y="4065555"/>
            <a:ext cx="3913635" cy="743977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6864953" y="4051784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981325" y="4051784"/>
            <a:ext cx="1616050" cy="114955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Взаимодействие с Управлением Федеральной налоговой службы РФ по Ставропольскому краю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433" y="4294697"/>
            <a:ext cx="1468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Работодатели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73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39951" y="4212554"/>
            <a:ext cx="146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Работники</a:t>
            </a:r>
            <a:r>
              <a:rPr lang="ru-RU" sz="2400" b="1" dirty="0" smtClean="0">
                <a:solidFill>
                  <a:srgbClr val="FF0000"/>
                </a:solidFill>
              </a:rPr>
              <a:t> 390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906391" y="4101646"/>
            <a:ext cx="3648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/>
              <a:t>Доначисленная</a:t>
            </a:r>
            <a:r>
              <a:rPr lang="ru-RU" sz="1600" dirty="0" smtClean="0"/>
              <a:t> заработная плата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 млн. 649 тыс. 081 руб.</a:t>
            </a:r>
            <a:endParaRPr lang="ru-RU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55" y="2020867"/>
            <a:ext cx="2567436" cy="197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853" y="2030513"/>
            <a:ext cx="2710298" cy="196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562" y="1681859"/>
            <a:ext cx="2822471" cy="215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право 1"/>
          <p:cNvSpPr/>
          <p:nvPr/>
        </p:nvSpPr>
        <p:spPr>
          <a:xfrm rot="5400000">
            <a:off x="4464125" y="3738852"/>
            <a:ext cx="403681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2752401" y="5043550"/>
            <a:ext cx="3913635" cy="1193761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2880139" y="5101821"/>
            <a:ext cx="36485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Взносы в фонды РФ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783 тыс. 351 руб.</a:t>
            </a:r>
            <a:endParaRPr lang="ru-RU" sz="2000" b="1" dirty="0">
              <a:solidFill>
                <a:srgbClr val="00B050"/>
              </a:solidFill>
            </a:endParaRPr>
          </a:p>
          <a:p>
            <a:pPr algn="ctr"/>
            <a:r>
              <a:rPr lang="ru-RU" sz="1600" dirty="0" smtClean="0"/>
              <a:t>Налог 2-НДФЛ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276 тыс. </a:t>
            </a:r>
            <a:r>
              <a:rPr lang="ru-RU" sz="2000" b="1" smtClean="0">
                <a:solidFill>
                  <a:srgbClr val="00B050"/>
                </a:solidFill>
              </a:rPr>
              <a:t>653 </a:t>
            </a:r>
            <a:r>
              <a:rPr lang="ru-RU" sz="2000" b="1" dirty="0" smtClean="0">
                <a:solidFill>
                  <a:srgbClr val="00B050"/>
                </a:solidFill>
              </a:rPr>
              <a:t>руб.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5400000">
            <a:off x="4465129" y="4776336"/>
            <a:ext cx="401673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95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172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175" name="Picture 6" descr="http://www.vnd12.ru/uploads/posts/2015-08/1439205106_partnerka-infobiznesmen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87045" y="2231344"/>
            <a:ext cx="3005137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Box 4"/>
          <p:cNvSpPr txBox="1">
            <a:spLocks noChangeArrowheads="1"/>
          </p:cNvSpPr>
          <p:nvPr/>
        </p:nvSpPr>
        <p:spPr bwMode="auto">
          <a:xfrm>
            <a:off x="3372069" y="4791356"/>
            <a:ext cx="254387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Направление в ГИТ информации, </a:t>
            </a:r>
            <a:r>
              <a:rPr lang="ru-RU" dirty="0"/>
              <a:t>в целях проведения </a:t>
            </a:r>
            <a:r>
              <a:rPr lang="ru-RU" dirty="0" smtClean="0"/>
              <a:t>НКМ</a:t>
            </a:r>
            <a:endParaRPr lang="ru-RU" dirty="0"/>
          </a:p>
        </p:txBody>
      </p:sp>
      <p:sp>
        <p:nvSpPr>
          <p:cNvPr id="7177" name="TextBox 35"/>
          <p:cNvSpPr txBox="1">
            <a:spLocks noChangeArrowheads="1"/>
          </p:cNvSpPr>
          <p:nvPr/>
        </p:nvSpPr>
        <p:spPr bwMode="auto">
          <a:xfrm>
            <a:off x="6183497" y="4929856"/>
            <a:ext cx="26122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/>
              <a:t>Информирование работников и </a:t>
            </a:r>
            <a:r>
              <a:rPr lang="ru-RU" altLang="ru-RU" dirty="0"/>
              <a:t>населения</a:t>
            </a:r>
          </a:p>
        </p:txBody>
      </p:sp>
      <p:sp>
        <p:nvSpPr>
          <p:cNvPr id="7179" name="TextBox 1"/>
          <p:cNvSpPr txBox="1">
            <a:spLocks noChangeArrowheads="1"/>
          </p:cNvSpPr>
          <p:nvPr/>
        </p:nvSpPr>
        <p:spPr bwMode="auto">
          <a:xfrm>
            <a:off x="323528" y="1038819"/>
            <a:ext cx="86409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Предложения</a:t>
            </a:r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направленные на повышение эффективности работы по противодействию нелегальной трудовой </a:t>
            </a:r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занятости</a:t>
            </a:r>
            <a:endParaRPr lang="ru-RU" altLang="ru-RU" sz="2000" dirty="0">
              <a:solidFill>
                <a:srgbClr val="00B050"/>
              </a:solidFill>
            </a:endParaRPr>
          </a:p>
        </p:txBody>
      </p:sp>
      <p:sp>
        <p:nvSpPr>
          <p:cNvPr id="23" name="TextBox 4"/>
          <p:cNvSpPr txBox="1">
            <a:spLocks noChangeArrowheads="1"/>
          </p:cNvSpPr>
          <p:nvPr/>
        </p:nvSpPr>
        <p:spPr bwMode="auto">
          <a:xfrm>
            <a:off x="204133" y="4819049"/>
            <a:ext cx="329041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/>
              <a:t>Привлечение участковых уполномоченных для выявления личности граждан</a:t>
            </a:r>
          </a:p>
        </p:txBody>
      </p:sp>
      <p:pic>
        <p:nvPicPr>
          <p:cNvPr id="24" name="Picture 2" descr="http://infoorel.ru/user_foto/news/01906e8be48ab7b9c6903f1e751df0d7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10423" y="2205716"/>
            <a:ext cx="2676622" cy="203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6" y="2438400"/>
            <a:ext cx="2783691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5520</TotalTime>
  <Words>391</Words>
  <Application>Microsoft Office PowerPoint</Application>
  <PresentationFormat>Экран (4:3)</PresentationFormat>
  <Paragraphs>80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Контрольно-надзорная деятельность  в рамках легализации трудовых отношений в Ставропольском крае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развитии системы управления охраной труда</dc:title>
  <dc:creator>grevcov</dc:creator>
  <cp:lastModifiedBy>Юрий Портнов</cp:lastModifiedBy>
  <cp:revision>334</cp:revision>
  <cp:lastPrinted>2019-04-17T07:14:42Z</cp:lastPrinted>
  <dcterms:created xsi:type="dcterms:W3CDTF">2017-06-16T14:19:56Z</dcterms:created>
  <dcterms:modified xsi:type="dcterms:W3CDTF">2019-04-17T11:22:06Z</dcterms:modified>
</cp:coreProperties>
</file>